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5" r:id="rId1"/>
  </p:sldMasterIdLst>
  <p:notesMasterIdLst>
    <p:notesMasterId r:id="rId41"/>
  </p:notesMasterIdLst>
  <p:handoutMasterIdLst>
    <p:handoutMasterId r:id="rId42"/>
  </p:handoutMasterIdLst>
  <p:sldIdLst>
    <p:sldId id="256" r:id="rId2"/>
    <p:sldId id="351" r:id="rId3"/>
    <p:sldId id="570" r:id="rId4"/>
    <p:sldId id="571" r:id="rId5"/>
    <p:sldId id="572" r:id="rId6"/>
    <p:sldId id="573" r:id="rId7"/>
    <p:sldId id="503" r:id="rId8"/>
    <p:sldId id="575" r:id="rId9"/>
    <p:sldId id="576" r:id="rId10"/>
    <p:sldId id="577" r:id="rId11"/>
    <p:sldId id="578" r:id="rId12"/>
    <p:sldId id="574" r:id="rId13"/>
    <p:sldId id="579" r:id="rId14"/>
    <p:sldId id="581" r:id="rId15"/>
    <p:sldId id="580" r:id="rId16"/>
    <p:sldId id="587" r:id="rId17"/>
    <p:sldId id="568" r:id="rId18"/>
    <p:sldId id="584" r:id="rId19"/>
    <p:sldId id="592" r:id="rId20"/>
    <p:sldId id="593" r:id="rId21"/>
    <p:sldId id="594" r:id="rId22"/>
    <p:sldId id="595" r:id="rId23"/>
    <p:sldId id="583" r:id="rId24"/>
    <p:sldId id="585" r:id="rId25"/>
    <p:sldId id="586" r:id="rId26"/>
    <p:sldId id="588" r:id="rId27"/>
    <p:sldId id="589" r:id="rId28"/>
    <p:sldId id="582" r:id="rId29"/>
    <p:sldId id="596" r:id="rId30"/>
    <p:sldId id="567" r:id="rId31"/>
    <p:sldId id="591" r:id="rId32"/>
    <p:sldId id="599" r:id="rId33"/>
    <p:sldId id="600" r:id="rId34"/>
    <p:sldId id="597" r:id="rId35"/>
    <p:sldId id="601" r:id="rId36"/>
    <p:sldId id="312" r:id="rId37"/>
    <p:sldId id="396" r:id="rId38"/>
    <p:sldId id="565" r:id="rId39"/>
    <p:sldId id="590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IBM Plex Sans" panose="020B0503050203000203" pitchFamily="34" charset="0"/>
      <p:regular r:id="rId44"/>
      <p:bold r:id="rId45"/>
      <p:italic r:id="rId46"/>
      <p:boldItalic r:id="rId47"/>
    </p:embeddedFont>
    <p:embeddedFont>
      <p:font typeface="Montserrat" panose="00000500000000000000" pitchFamily="2" charset="-52"/>
      <p:regular r:id="rId48"/>
      <p:bold r:id="rId49"/>
      <p:italic r:id="rId50"/>
      <p:boldItalic r:id="rId51"/>
    </p:embeddedFont>
  </p:embeddedFontLst>
  <p:defaultTextStyle>
    <a:defPPr>
      <a:defRPr lang="ru-RU"/>
    </a:defPPr>
    <a:lvl1pPr marL="0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1pPr>
    <a:lvl2pPr marL="229469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2pPr>
    <a:lvl3pPr marL="458937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3pPr>
    <a:lvl4pPr marL="688406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4pPr>
    <a:lvl5pPr marL="917875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5pPr>
    <a:lvl6pPr marL="1147343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6pPr>
    <a:lvl7pPr marL="1376812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7pPr>
    <a:lvl8pPr marL="1606281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8pPr>
    <a:lvl9pPr marL="1835749" algn="l" defTabSz="458937" rtl="0" eaLnBrk="1" latinLnBrk="0" hangingPunct="1">
      <a:defRPr sz="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гайдлайн" id="{B2BB47B2-863E-F44D-AFF5-4632F340027D}">
          <p14:sldIdLst>
            <p14:sldId id="256"/>
            <p14:sldId id="351"/>
            <p14:sldId id="570"/>
            <p14:sldId id="571"/>
            <p14:sldId id="572"/>
            <p14:sldId id="573"/>
            <p14:sldId id="503"/>
            <p14:sldId id="575"/>
            <p14:sldId id="576"/>
            <p14:sldId id="577"/>
            <p14:sldId id="578"/>
            <p14:sldId id="574"/>
            <p14:sldId id="579"/>
            <p14:sldId id="581"/>
            <p14:sldId id="580"/>
            <p14:sldId id="587"/>
            <p14:sldId id="568"/>
            <p14:sldId id="584"/>
            <p14:sldId id="592"/>
            <p14:sldId id="593"/>
            <p14:sldId id="594"/>
            <p14:sldId id="595"/>
            <p14:sldId id="583"/>
            <p14:sldId id="585"/>
            <p14:sldId id="586"/>
            <p14:sldId id="588"/>
            <p14:sldId id="589"/>
            <p14:sldId id="582"/>
            <p14:sldId id="596"/>
            <p14:sldId id="567"/>
            <p14:sldId id="591"/>
            <p14:sldId id="599"/>
            <p14:sldId id="600"/>
            <p14:sldId id="597"/>
            <p14:sldId id="601"/>
            <p14:sldId id="312"/>
            <p14:sldId id="396"/>
            <p14:sldId id="565"/>
            <p14:sldId id="5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A21"/>
    <a:srgbClr val="595959"/>
    <a:srgbClr val="EAF3E4"/>
    <a:srgbClr val="C7DEED"/>
    <a:srgbClr val="0069AB"/>
    <a:srgbClr val="FF0000"/>
    <a:srgbClr val="002846"/>
    <a:srgbClr val="808080"/>
    <a:srgbClr val="117162"/>
    <a:srgbClr val="39B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5735"/>
  </p:normalViewPr>
  <p:slideViewPr>
    <p:cSldViewPr snapToGrid="0" showGuides="1">
      <p:cViewPr varScale="1">
        <p:scale>
          <a:sx n="145" d="100"/>
          <a:sy n="145" d="100"/>
        </p:scale>
        <p:origin x="22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18FDEC1-B689-1C9B-DAC4-0B82544311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3C16CD-C2C6-1400-156F-67A3E708AE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EC3E7-28B1-4448-A4AC-B19847B70205}" type="datetimeFigureOut">
              <a:rPr lang="ru-RU" smtClean="0"/>
              <a:t>23.11.2024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096C7F-F9D5-0A1B-598A-4D33F70657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6D126A-50EA-5FCC-E76D-7F89A658B4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5D307-42C4-694A-9A9D-0EBCF0C525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6890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3T20:06:10.9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4 3025,'0'0'6291,"-3"2"-1348,-8 6-4502,10-7-430,1-1 0,0 1 0,0 0 1,0-1-1,0 1 0,0 0 0,0-1 0,1 1 0,-1 0 0,0-1 0,0 1 1,0-1-1,1 1 0,-1 0 0,0-1 0,0 1 0,1-1 0,-1 1 0,1-1 1,-1 1-1,0-1 0,1 1 0,-1-1 0,1 1 0,-1-1 0,1 0 0,-1 1 1,1-1-1,0 0 0,-1 1 0,1-1 0,-1 0 0,1 0 0,0 0 0,-1 1 1,1-1-1,0 0 0,-1 0 0,1 0 0,-1 0 0,1 0 0,0 0 0,-1 0 1,1 0-1,0-1 0,-1 1 0,1 0 0,0 0 0,-1 0 0,1-1 0,-1 1 1,1 0-1,-1-1 0,1 1 0,0-1-36,0 1 0,0 0-1,0-1 1,-1 1 0,1 0 0,0-1 0,0 1-1,-1-1 1,1 1 0,0-1 0,-1 1 0,1-1-1,-1 1 1,1-1 0,-1 0 0,1 1 0,-1-1 0,1 0-1,-1 1 1,1-1 0,-1 0 0,0 0 0,1 0-1,-1 1 1,0-1 0,0 0 0,0 0 0,0 0-1,0 0 1,0 1 0,0-1 0,0 0 0,0 0-1,0 0 1,0 0 0,-1-1 0,1 2 37,-1-1 1,0 1-1,1 0 0,-1-1 1,0 1-1,0 0 0,1 0 1,-1 0-1,0-1 0,0 1 1,1 0-1,-1 0 0,0 0 1,0 0-1,1 0 0,-1 0 1,0 1-1,0-1 0,1 0 1,-1 0-1,0 1 0,0-1 1,-1 1-1,2-1-53,0 0 0,0 0 0,0 0 0,-1 0 0,1 0 0,0 0-1,0 0 1,-1 0 0,1 0 0,0 0 0,0 0 0,0 0 0,-1 0 0,1 0 0,0 0 0,0 0 0,-1 0 0,1 0 0,0 0-1,0 0 1,0 0 0,0 0 0,-1 1 0,1-1 0,0 0 0,0 0 0,0 0 0,0 0 0,-1 1 0,1-1 0,0 0 0,0 0 0,0 0-1,0 1 1,0-1 0,0 0 0,0 0 0,0 0 0,-1 1 0,1-1 0,0 0 0,0 0 0,0 1 0,0-1 0,0 0 0,0 0-1,0 0 1,0 1 0,1-1 0,-1 0 0,0 0 0,0 1 0,0-1 0,0 0 0,0 0 0,0 0 0,0 1 0,0-1 0,0 0-1,1 0 1,-1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3T20:06:10.9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11 4130,'0'0'4770,"0"6"-10,2 18-4176,13-40 87,-14 16-689,-1-1 1,1 1 0,-1-1-1,0 1 1,1-1 0,-1 1-1,0-1 1,1 0 0,-1 1-1,0-1 1,0 0 0,0 1-1,0-1 1,1 0 0,-1 1-1,0-1 1,0 0 0,0 0-1,0 1 1,-1-1 0,1 0-1,0 1 1,0-1 0,0 0-1,0 1 1,-1-1 0,1 0-1,0 1 1,-1-1 0,0 0-1,1 1 25,-1-1 0,0 1 0,1 0 1,-1 0-1,0 0 0,1 0 0,-1-1 0,0 1 0,1 0 0,-1 0 0,0 0 0,1 1 0,-1-1 0,0 0 0,0 0 0,1 0 0,-1 0 1,0 1-1,1-1 0,-1 0 0,1 1 0,-1-1 0,0 0 0,1 1 0,-1-1 0,1 1 0,-1-1 0,1 1 0,-1-1 0,1 1 0,0-1 1,-1 1-1,1 0 0,-1-1 0,1 1 0,0-1 0,0 1 0,-1 0 0,1-1 0,0 1 0,0 0 0,0 0 0,0-1 0,0 1 0,0 0 1,0-1-1,0 1 0,0 0 0,0-1 0,0 1 0,0 0 0,0-1 0,1 1 0,-1 0 0,0-1 0,1 1 0,-1 0 0,0-1 1,1 1-1,-1-1 0,1 1 0,0 0 0,-1-1 13,0 1 0,1-1 0,-1 0 0,1 0 0,-1 1 0,1-1 0,-1 0 0,1 0 0,-1 0 0,1 1-1,-1-1 1,1 0 0,-1 0 0,1 0 0,-1 0 0,1 0 0,-1 0 0,1 0 0,-1 0 0,1 0 0,-1 0 0,1-1 0,-1 1 0,1 0 0,-1 0 0,1 0 0,-1-1 0,1 1 0,-1 0 0,1 0 0,-1-1 0,0 1 0,1 0 0,-1-1 0,1 0 0,-4-19 131,3 20-156,0-1 1,0 1 0,0 0-1,0-1 1,-1 1 0,1 0-1,0 0 1,0-1 0,0 1-1,-1 0 1,1 0 0,0 0-1,-1-1 1,1 1 0,0 0 0,0 0-1,-1 0 1,1 0 0,0 0-1,-1-1 1,1 1 0,0 0-1,-1 0 1,1 0 0,0 0-1,-1 0 1,1 0 0,0 0-1,-1 0 1,1 0 0,0 1 0,-1-1-1,1 0 1,0 0 0,-1 0-1,1 0 1,0 0 0,0 0-1,-1 1 1,1-1 0,0 0-1,-1 0 1,1 0 0,0 1 0,0-1-1,0 0 1,-1 0 0,1 1-1,0-1 1,0 0 0,0 1-1,0-1 1,-1 0 0,1 1-1,0-1 1,0 0 0,0 0-1,0 1 1,0-1 0,0 1 0,-9 19 40,9-20-29,0 0 1,0 0 0,0-1-1,1 1 1,-1 0 0,0 0-1,0 0 1,1 0-1,-1 0 1,0 0 0,0 0-1,1-1 1,-1 1 0,0 0-1,1 0 1,-1 0-1,0 0 1,0 0 0,1 0-1,-1 0 1,0 0 0,1 0-1,-1 0 1,0 1 0,0-1-1,1 0 1,-1 0-1,0 0 1,0 0 0,1 0-1,-1 0 1,0 1 0,0-1-1,1 0 1,-1 0-1,0 0 1,0 0 0,0 1-1,0-1 1,1 0 0,-1 0-1,0 1 1,0-1-1,0 0 1,0 0 0,0 1-1,0-1 1,1 0 0,-1 0-1,0 1 1,0-1 0,0 0-1,0 1 1,0-1-1,0 0 1,0 0 0,0 1-1,0-1 1,0 0 0,-1 0-1,1 1 1,0-1-1,0 0 1,0 1 0,0-1-1,0 0 1,-1 1 0,2-3 8,1 1 0,-2 0 0,1 0 0,0-1 0,0 1 0,0-1 0,-1 1 0,1-1 1,-1 1-1,1-1 0,-1 1 0,1-1 0,-1 1 0,0-3 0,0 4-16,0 0-1,0-1 0,1 1 1,-1 0-1,0-1 1,0 1-1,0 0 1,0-1-1,0 1 0,0-1 1,0 1-1,-1 0 1,1-1-1,0 1 0,0 0 1,0-1-1,0 1 1,0 0-1,0-1 1,-1 1-1,1 0 0,0-1 1,0 1-1,-1 0 1,1 0-1,0-1 1,0 1-1,-1 0 0,1 0 1,0 0-1,0-1 1,-1 1-1,1 0 1,0 0-1,-1 0 0,1 0 1,-1 0-1,1-1 1,0 1-1,-1 0 1,1 0-1,0 0 0,-1 0 1,1 0-1,0 0 1,-1 0-1,1 0 1,0 0-1,-1 1 0,1-1 1,-1 0-1,-4 0 55,5 1-48,-1 0 0,1 0 0,0 0 0,0 0 0,-1 0 0,1 0 0,0 0 0,0 0 0,0 0 0,0 0 0,0 0 0,0 0 0,0 0 0,1 0 0,-1 0 0,0 0-1,0 0 1,1 0 0,-1-1 0,1 1 0,-1 0 0,1 0 0,-1 0 0,1 0 0,-1-1 0,1 1 0,0 0 0,0 0 0,-1-1 0,1 1 0,0-1 0,0 1 0,1 0 0,-1-1-1,0 0-1,-1 0 1,1 0 0,0-1-1,0 1 1,-1 0 0,1 0 0,0-1-1,0 1 1,-1-1 0,1 1-1,0 0 1,-1-1 0,1 1-1,-1-1 1,1 0 0,-1 1 0,1-1-1,-1 1 1,1-1 0,-1 0-1,1 1 1,-1-1 0,0 0 0,1 0-1,-1 1 1,0-1 0,0 0-1,0 0 1,1 1 0,-1-1 0,0 0-1,0 0 1,0 0 0,0 1-1,0-1 1,-1 0 0,1 0 0,0 0-1,0 1 1,0-1 0,-1 0-1,1 0 1,0 1 0,-1-1-1,1 0 1,-1 1 0,1-1 0,0 0-1,-1 1 1,0-1 0,1 1-1,-1-1 1,1 1 0,-1-1 0,0 1-1,1-1 1,-1 1 0,0 0-1,1-1 1,-1 1 0,0 0 0,0 0-1,1-1 1,-1 1 0,0 0-1,-1 0 1,1 0 12,1 1 0,-1 0 0,0-1 0,1 1 0,-1 0 0,0-1 0,1 1 1,-1 0-1,1-1 0,-1 1 0,1 0 0,-1 0 0,1 0 0,0 0 0,-1 0 0,1-1 0,0 1 0,0 0 0,0 0 0,0 0 0,0 0 0,0 0 0,0 0 1,0 0-1,0 0 0,0 0 0,0 0 0,0 0 0,1-1 0,-1 1 0,0 0 0,1 0 0,-1 0 0,1 0 0,-1-1 0,1 1 0,-1 0 0,1 0 1,-1-1-1,1 1 0,0 0 0,-1-1 0,1 1 0,0-1 0,0 1 0,-1-1 0,1 1 0,0-1 0,0 1 0,0-1 0,0 0 0,1 1 0,-2-1-11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3T20:06:10.9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 1921,'3'-2'10594,"8"-6"-9508,1 8-744,1 1 0,-1 1 0,1 0 0,-1 0 0,17 7-1,-8-3-162,1 0-1,-1-2 0,1-1 0,41 2 1,-54-4-121,-1 1 1,0 0 0,1 0 0,-1 1 0,0 0 0,-1 1-1,1 0 1,0 0 0,9 7 0,15 7 81,-24-13-123,0 0 0,0 0 0,-1 1 1,0 0-1,11 12 0,18 15 40,-24-23-35,-1 1-1,0 1 1,-1 0-1,0 0 1,0 1-1,-2 0 1,0 0 0,0 1-1,-1 0 1,9 27-1,32 47 97,4 59 271,-44-120-366,-3-10 12,0 0 1,-2 0-1,1 0 1,0 28-1,0 53 26,-1-58-11,-1 0 0,-7 58 0,-3-13 39,-8 40 44,8-99-38,-2 0 0,0 0 0,-2-1-1,-1-1 1,-20 30 0,32-54-85,-11 19 82,-2-2 0,1 0 0,-2-1 1,-31 28-1,-79 58 434,111-91-503,0-1 0,-1-1-1,0 0 1,-25 9 0,-45 12 330,49-14-4,31-13-336,0 0 1,-1-1-1,1 1 0,0-1 1,-1 0-1,0 0 0,1-1 1,-1 0-1,0 0 0,-8 0 1,6 0-14,1 0 0,0 0 0,0 0 0,-1 1 0,1 0 0,0 1 0,-7 3 0,3-3 902,7-2-2385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3T20:06:10.92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 0 1201,'0'0'2681,"10"1"7739,29 1-8224,32 25-1684,-4-9-28,-49-15-484,-1 2 1,0-1-1,24 12 1,-23-8 13,-12-6-4,-1 0-1,0 0 1,1 1-1,-1-1 1,0 1-1,0 0 1,-1 1-1,1-1 1,-1 1-1,1 0 1,5 8-1,-4-6-7,-1-1-1,1 0 0,0 0 1,0-1-1,0 1 1,1-1-1,0-1 1,-1 1-1,1-1 1,13 4-1,-14-5-3,0 1-1,0 1 1,0-1 0,-1 1-1,1 0 1,-1 0 0,10 10-1,39 32-202,-44-38 231,0-1-1,0 0 1,1 0-1,17 8 1,-20-10 50,-1 1 0,0 1 0,-1-1 0,0 1 0,0 0 0,0 0 0,5 10 0,-2-2 280,1 0-1,21 26 1,-30-41-356,4 8 73,1 1 0,-1-1 0,-1 1 0,1 0 0,-2 0 0,1 0 0,-1 1 0,-1-1 0,0 1 1,2 13-2,-3-17-64,0-1-1,0 1 1,0-1-1,1 0 1,-1 1-1,6 8 1,-4-9-4,-1 0 1,0 0-1,-1-1 0,1 1 1,-1 0-1,2 10 0,-3-7 14,2 1 0,-1-1-1,1 0 1,0 1 0,4 7 0,-3-8-14,-1 1 0,1 0 0,-1 0 0,-1 0 0,1 10 0,-1 15 15,0-2 10,-5 55 0,1-72 23,0-1 0,-1 0 0,-8 20 0,-42 87 447,41-99-309,-32 42-1,26-43 333,-42 37 0,27-29-163,12-8-180,-2-1 0,-26 17 0,-26 13-137,-38 35-68,90-63 18,18-16 5,0 0 0,0 0-1,0-1 1,-1 0 0,0 0-1,0 0 1,-1-1 0,-10 5-1,13-7 1,0 0 0,1 0 0,-1 1 0,1-1-1,0 1 1,0 0 0,-6 6 0,-28 16-20,30-21 20,0-1 0,0 2 0,1-1 0,-14 11-1,-22 12-1,27-18 35,14-8-9,1 1-1,-1-1 1,0 0 0,0 0-1,-1 1 1,1-1-1,0-1 1,0 1-1,0 0 1,-5 0 775,24-9-3814,-7 2-2226,-3 3-225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3T20:06:10.9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179 5 1008,'0'0'11307,"49"-5"-9586,218 18-1297,-255-12-296,0 1 0,0 1 0,-1 0 0,22 8 0,-5-1 16,-5-4-30,-5-1 128,1 1 1,-1 1-1,26 12 0,-30-12-220,0-1-1,0 0 0,0-1 0,18 3 1,-1 1 0,-21-5 40,1 1 1,-1 0 0,0 1 0,11 8-1,3 2 22,-13-10 78,0-1 0,0 0-1,18 4 1,-20-6-86,0-1-1,-1 1 1,0 0-1,1 1 1,-1 0-1,-1 1 1,15 10-1,-9-5 103,1-1 1,26 16-1,-14-11 138,-10-2 145,-1 0-1,24 23 0,-17-14-357,-15-14-19,-1 0 0,0 0 0,0 1 0,-1 0 0,0 0 0,0 0 0,-1 1 0,0-1 0,0 1 0,-1 0 0,0 0 0,-1 0 0,2 14 0,-4-13-67,0 0 0,0-1 0,-1 1 0,-1 0 0,0-1 0,0 1 0,-6 15 0,4-16-16,-1 4 91,0 0 1,-1-1 0,0 0 0,-11 14 0,7-15-2,-1 0 0,0-1 0,-1 0 0,0-1 0,0-1 0,-1 1 1,-1-2-1,1 0 0,-1-1 0,0 0 0,-16 4 0,-208 34 494,224-42-580,-160 29-53,132-23 59,-59 5 0,-13 2-1,72-7-33,13-3-23,0 1 0,-46 17 1,-7 13 29,75-32 18,0 1 0,-1 0 0,2 1-1,-1-1 1,0 1 0,-6 9 0,13-15-15,-4 3 15,0 0 1,1 0-1,-1 0 1,1 0-1,0 1 1,0-1-1,0 1 1,1 0-1,-1 0 0,1 0 1,0 0-1,-2 6 1,-1 4 19,1 0 1,1 0-1,-3 25 0,-1 3 14,-10 15 44,13-45-57,0-1 0,1 1 1,0 0-1,1 0 0,0 0 1,0 15-1,19 82 471,-16-104-494,0 1-1,0-1 1,0 0 0,1 0 0,-1 0 0,1-1 0,0 1 0,3 4 0,-2-4 0,-1 0 1,0 0-1,0 0 0,0 0 1,0 0-1,-1 0 1,0 1-1,0 5 0,1-7-16,0 0 0,0 1 0,0-1 0,1 0 0,0 0 0,-1 0 0,1-1 0,1 1 0,-1-1 0,0 0 0,1 1 0,7 3 0,-7-4-2,0 1 0,0-1 0,0 1 0,-1-1-1,1 1 1,-1 0 0,0 1 0,0-1 0,0 0 0,-1 1 0,1 0-1,-1-1 1,0 1 0,2 9 0,13 2-79,-11-11-5059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CE853-8699-3E4E-95B0-61812FAB6E33}" type="datetimeFigureOut">
              <a:rPr lang="ru-RU" smtClean="0"/>
              <a:t>23.11.2024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EFBE8-426C-D449-8032-4DF65CBF07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91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26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53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78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05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31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57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784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09" algn="l" defTabSz="68565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EFBE8-426C-D449-8032-4DF65CBF07B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2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е слайды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21E069-1B03-6077-1C2B-84186EE6A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7D9A4-F612-72E2-C404-179B90B45A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14006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24B747-235F-AD0B-30F7-EA83A62E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D0F9AE-A454-5E77-BC79-D1C4A6F5E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48" y="66146"/>
            <a:ext cx="3640069" cy="50112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0F17D6-C66C-67B8-72B6-AC1B158AE6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232"/>
          <a:stretch/>
        </p:blipFill>
        <p:spPr>
          <a:xfrm>
            <a:off x="588529" y="620713"/>
            <a:ext cx="429879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56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е слайды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96796D-D35D-9441-3C75-98B8384DEE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9B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3EEC47-AF66-9782-A887-4E08D6748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535487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Остались вопросы напишите нам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5819803-A589-AA10-C482-1473B33D3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bg2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en" dirty="0"/>
              <a:t>E-mail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E5344-2933-D980-A924-9FA2006ED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9438" y="66146"/>
            <a:ext cx="3640069" cy="501120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0B593E-B750-6A05-278A-0B9D9EF6BC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0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е слайды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96796D-D35D-9441-3C75-98B8384DEE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3EEC47-AF66-9782-A887-4E08D6748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535487" cy="10165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112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Остались вопросы напишите нам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5819803-A589-AA10-C482-1473B33D3E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en" dirty="0"/>
              <a:t>E-mail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E5344-2933-D980-A924-9FA2006ED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9438" y="66146"/>
            <a:ext cx="3640069" cy="501120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507E9B-BE05-D324-3AB9-B355E53861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5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сновные слайды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046FA-3E7A-3F57-7BB7-DBC304277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727" y="543489"/>
            <a:ext cx="7886700" cy="344859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Важные цифры</a:t>
            </a:r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438C494B-D3C3-3205-0096-9833E47B9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586" y="4631972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8" b="0">
                <a:solidFill>
                  <a:srgbClr val="808080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ru-RU" dirty="0"/>
              <a:t>Мелкая подпись к графику, диаграмме или картинке 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C5D936-DD26-82EA-69ED-4E7324A2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33014" y="463197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8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7F51F9F8-EAF5-D645-AF75-0522F1FAF6E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215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слайды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F9B6D9-3E1D-F511-C7FB-6503482EBF00}"/>
              </a:ext>
            </a:extLst>
          </p:cNvPr>
          <p:cNvSpPr/>
          <p:nvPr userDrawn="1"/>
        </p:nvSpPr>
        <p:spPr>
          <a:xfrm>
            <a:off x="0" y="168315"/>
            <a:ext cx="9144000" cy="49751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</p:spTree>
    <p:extLst>
      <p:ext uri="{BB962C8B-B14F-4D97-AF65-F5344CB8AC3E}">
        <p14:creationId xmlns:p14="http://schemas.microsoft.com/office/powerpoint/2010/main" val="41564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е слайды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CCA734-9773-E387-6029-602727CD54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7D9A4-F612-72E2-C404-179B90B45A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14006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24B747-235F-AD0B-30F7-EA83A62E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bg2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D0F9AE-A454-5E77-BC79-D1C4A6F5E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48" y="66146"/>
            <a:ext cx="3640069" cy="5011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94D08B-CE6B-1D2E-496D-B53E392955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2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е слайды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CCA734-9773-E387-6029-602727CD54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7D9A4-F612-72E2-C404-179B90B45A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14006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F22E9B-28A7-0FFF-F751-403ED0246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0653" y="-18362"/>
            <a:ext cx="10806695" cy="51618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629CF-60CB-C195-E998-A3F13042DA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83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е слайды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CCA734-9773-E387-6029-602727CD54E4}"/>
              </a:ext>
            </a:extLst>
          </p:cNvPr>
          <p:cNvSpPr/>
          <p:nvPr userDrawn="1"/>
        </p:nvSpPr>
        <p:spPr>
          <a:xfrm>
            <a:off x="-611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7D9A4-F612-72E2-C404-179B90B45A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5198" y="1721407"/>
            <a:ext cx="8013604" cy="101653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313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24B747-235F-AD0B-30F7-EA83A62E8B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9658" y="620025"/>
            <a:ext cx="2622475" cy="6423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6">
                <a:solidFill>
                  <a:schemeClr val="bg2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ru-RU" dirty="0">
                <a:effectLst/>
              </a:rPr>
              <a:t>Пояснительный комментарий в две или три строки </a:t>
            </a:r>
            <a:endParaRPr lang="ru-RU" dirty="0"/>
          </a:p>
        </p:txBody>
      </p:sp>
      <p:grpSp>
        <p:nvGrpSpPr>
          <p:cNvPr id="6" name="Рисунок 4">
            <a:extLst>
              <a:ext uri="{FF2B5EF4-FFF2-40B4-BE49-F238E27FC236}">
                <a16:creationId xmlns:a16="http://schemas.microsoft.com/office/drawing/2014/main" id="{ACBA0C0C-5D68-2B12-F914-DB718CCB278E}"/>
              </a:ext>
            </a:extLst>
          </p:cNvPr>
          <p:cNvGrpSpPr/>
          <p:nvPr/>
        </p:nvGrpSpPr>
        <p:grpSpPr>
          <a:xfrm rot="5400000" flipH="1">
            <a:off x="2488202" y="380603"/>
            <a:ext cx="4168208" cy="9143390"/>
            <a:chOff x="7448943" y="3476157"/>
            <a:chExt cx="8302966" cy="18215347"/>
          </a:xfrm>
          <a:noFill/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ECE412-5819-5EB6-4DF7-3B385BF6ACD6}"/>
                </a:ext>
              </a:extLst>
            </p:cNvPr>
            <p:cNvSpPr/>
            <p:nvPr/>
          </p:nvSpPr>
          <p:spPr>
            <a:xfrm>
              <a:off x="10770408" y="3476157"/>
              <a:ext cx="1660733" cy="1655482"/>
            </a:xfrm>
            <a:custGeom>
              <a:avLst/>
              <a:gdLst>
                <a:gd name="connsiteX0" fmla="*/ 500067 w 1660733"/>
                <a:gd name="connsiteY0" fmla="*/ 1655482 h 1655482"/>
                <a:gd name="connsiteX1" fmla="*/ 1159968 w 1660733"/>
                <a:gd name="connsiteY1" fmla="*/ 1655482 h 1655482"/>
                <a:gd name="connsiteX2" fmla="*/ 1660733 w 1660733"/>
                <a:gd name="connsiteY2" fmla="*/ 1156787 h 1655482"/>
                <a:gd name="connsiteX3" fmla="*/ 1660733 w 1660733"/>
                <a:gd name="connsiteY3" fmla="*/ 498696 h 1655482"/>
                <a:gd name="connsiteX4" fmla="*/ 1159968 w 1660733"/>
                <a:gd name="connsiteY4" fmla="*/ 0 h 1655482"/>
                <a:gd name="connsiteX5" fmla="*/ 500067 w 1660733"/>
                <a:gd name="connsiteY5" fmla="*/ 0 h 1655482"/>
                <a:gd name="connsiteX6" fmla="*/ 0 w 1660733"/>
                <a:gd name="connsiteY6" fmla="*/ 498696 h 1655482"/>
                <a:gd name="connsiteX7" fmla="*/ 0 w 1660733"/>
                <a:gd name="connsiteY7" fmla="*/ 1156787 h 1655482"/>
                <a:gd name="connsiteX8" fmla="*/ 500067 w 1660733"/>
                <a:gd name="connsiteY8" fmla="*/ 1655482 h 16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0733" h="1655482">
                  <a:moveTo>
                    <a:pt x="500067" y="1655482"/>
                  </a:moveTo>
                  <a:lnTo>
                    <a:pt x="1159968" y="1655482"/>
                  </a:lnTo>
                  <a:cubicBezTo>
                    <a:pt x="1436234" y="1655482"/>
                    <a:pt x="1660733" y="1432295"/>
                    <a:pt x="1660733" y="1156787"/>
                  </a:cubicBezTo>
                  <a:lnTo>
                    <a:pt x="1660733" y="498696"/>
                  </a:lnTo>
                  <a:cubicBezTo>
                    <a:pt x="1660733" y="223188"/>
                    <a:pt x="1436409" y="0"/>
                    <a:pt x="1159968" y="0"/>
                  </a:cubicBezTo>
                  <a:lnTo>
                    <a:pt x="500067" y="0"/>
                  </a:lnTo>
                  <a:cubicBezTo>
                    <a:pt x="223802" y="0"/>
                    <a:pt x="0" y="223188"/>
                    <a:pt x="0" y="498696"/>
                  </a:cubicBezTo>
                  <a:lnTo>
                    <a:pt x="0" y="1156787"/>
                  </a:lnTo>
                  <a:cubicBezTo>
                    <a:pt x="0" y="1432295"/>
                    <a:pt x="223802" y="1655482"/>
                    <a:pt x="500067" y="1655482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6B9B2A29-0775-9DD5-1154-AE2EB768D50E}"/>
                </a:ext>
              </a:extLst>
            </p:cNvPr>
            <p:cNvSpPr/>
            <p:nvPr/>
          </p:nvSpPr>
          <p:spPr>
            <a:xfrm>
              <a:off x="7448943" y="11755828"/>
              <a:ext cx="4982198" cy="4967837"/>
            </a:xfrm>
            <a:custGeom>
              <a:avLst/>
              <a:gdLst>
                <a:gd name="connsiteX0" fmla="*/ 3821533 w 4982198"/>
                <a:gd name="connsiteY0" fmla="*/ 3311660 h 4967837"/>
                <a:gd name="connsiteX1" fmla="*/ 4481433 w 4982198"/>
                <a:gd name="connsiteY1" fmla="*/ 3311660 h 4967837"/>
                <a:gd name="connsiteX2" fmla="*/ 4982199 w 4982198"/>
                <a:gd name="connsiteY2" fmla="*/ 2812964 h 4967837"/>
                <a:gd name="connsiteX3" fmla="*/ 4982199 w 4982198"/>
                <a:gd name="connsiteY3" fmla="*/ 498696 h 4967837"/>
                <a:gd name="connsiteX4" fmla="*/ 4481433 w 4982198"/>
                <a:gd name="connsiteY4" fmla="*/ 0 h 4967837"/>
                <a:gd name="connsiteX5" fmla="*/ 2160800 w 4982198"/>
                <a:gd name="connsiteY5" fmla="*/ 0 h 4967837"/>
                <a:gd name="connsiteX6" fmla="*/ 1660733 w 4982198"/>
                <a:gd name="connsiteY6" fmla="*/ 498696 h 4967837"/>
                <a:gd name="connsiteX7" fmla="*/ 1660733 w 4982198"/>
                <a:gd name="connsiteY7" fmla="*/ 1157482 h 4967837"/>
                <a:gd name="connsiteX8" fmla="*/ 1160666 w 4982198"/>
                <a:gd name="connsiteY8" fmla="*/ 1656178 h 4967837"/>
                <a:gd name="connsiteX9" fmla="*/ 500067 w 4982198"/>
                <a:gd name="connsiteY9" fmla="*/ 1656178 h 4967837"/>
                <a:gd name="connsiteX10" fmla="*/ 0 w 4982198"/>
                <a:gd name="connsiteY10" fmla="*/ 2154874 h 4967837"/>
                <a:gd name="connsiteX11" fmla="*/ 0 w 4982198"/>
                <a:gd name="connsiteY11" fmla="*/ 2812964 h 4967837"/>
                <a:gd name="connsiteX12" fmla="*/ 500067 w 4982198"/>
                <a:gd name="connsiteY12" fmla="*/ 3311660 h 4967837"/>
                <a:gd name="connsiteX13" fmla="*/ 1160666 w 4982198"/>
                <a:gd name="connsiteY13" fmla="*/ 3311660 h 4967837"/>
                <a:gd name="connsiteX14" fmla="*/ 1660733 w 4982198"/>
                <a:gd name="connsiteY14" fmla="*/ 3810356 h 4967837"/>
                <a:gd name="connsiteX15" fmla="*/ 1660733 w 4982198"/>
                <a:gd name="connsiteY15" fmla="*/ 4469142 h 4967837"/>
                <a:gd name="connsiteX16" fmla="*/ 2160800 w 4982198"/>
                <a:gd name="connsiteY16" fmla="*/ 4967838 h 4967837"/>
                <a:gd name="connsiteX17" fmla="*/ 2821398 w 4982198"/>
                <a:gd name="connsiteY17" fmla="*/ 4967838 h 4967837"/>
                <a:gd name="connsiteX18" fmla="*/ 3321465 w 4982198"/>
                <a:gd name="connsiteY18" fmla="*/ 4469142 h 4967837"/>
                <a:gd name="connsiteX19" fmla="*/ 3321465 w 4982198"/>
                <a:gd name="connsiteY19" fmla="*/ 3810356 h 4967837"/>
                <a:gd name="connsiteX20" fmla="*/ 2821398 w 4982198"/>
                <a:gd name="connsiteY20" fmla="*/ 3311660 h 4967837"/>
                <a:gd name="connsiteX21" fmla="*/ 2160800 w 4982198"/>
                <a:gd name="connsiteY21" fmla="*/ 3311660 h 4967837"/>
                <a:gd name="connsiteX22" fmla="*/ 1660733 w 4982198"/>
                <a:gd name="connsiteY22" fmla="*/ 2812964 h 4967837"/>
                <a:gd name="connsiteX23" fmla="*/ 1660733 w 4982198"/>
                <a:gd name="connsiteY23" fmla="*/ 2154874 h 4967837"/>
                <a:gd name="connsiteX24" fmla="*/ 2160800 w 4982198"/>
                <a:gd name="connsiteY24" fmla="*/ 1656178 h 4967837"/>
                <a:gd name="connsiteX25" fmla="*/ 2821398 w 4982198"/>
                <a:gd name="connsiteY25" fmla="*/ 1656178 h 4967837"/>
                <a:gd name="connsiteX26" fmla="*/ 3321465 w 4982198"/>
                <a:gd name="connsiteY26" fmla="*/ 2154874 h 4967837"/>
                <a:gd name="connsiteX27" fmla="*/ 3321465 w 4982198"/>
                <a:gd name="connsiteY27" fmla="*/ 2812964 h 4967837"/>
                <a:gd name="connsiteX28" fmla="*/ 3821533 w 4982198"/>
                <a:gd name="connsiteY28" fmla="*/ 3311660 h 49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82198" h="4967837">
                  <a:moveTo>
                    <a:pt x="3821533" y="3311660"/>
                  </a:moveTo>
                  <a:lnTo>
                    <a:pt x="4481433" y="3311660"/>
                  </a:lnTo>
                  <a:cubicBezTo>
                    <a:pt x="4757700" y="3311660"/>
                    <a:pt x="4982199" y="3088473"/>
                    <a:pt x="4982199" y="2812964"/>
                  </a:cubicBezTo>
                  <a:lnTo>
                    <a:pt x="4982199" y="498696"/>
                  </a:lnTo>
                  <a:cubicBezTo>
                    <a:pt x="4982199" y="223188"/>
                    <a:pt x="4757874" y="0"/>
                    <a:pt x="4481433" y="0"/>
                  </a:cubicBezTo>
                  <a:lnTo>
                    <a:pt x="2160800" y="0"/>
                  </a:lnTo>
                  <a:cubicBezTo>
                    <a:pt x="1884535" y="0"/>
                    <a:pt x="1660733" y="223188"/>
                    <a:pt x="1660733" y="498696"/>
                  </a:cubicBezTo>
                  <a:lnTo>
                    <a:pt x="1660733" y="1157482"/>
                  </a:lnTo>
                  <a:cubicBezTo>
                    <a:pt x="1660733" y="1432991"/>
                    <a:pt x="1436931" y="1656178"/>
                    <a:pt x="1160666" y="1656178"/>
                  </a:cubicBezTo>
                  <a:lnTo>
                    <a:pt x="500067" y="1656178"/>
                  </a:lnTo>
                  <a:cubicBezTo>
                    <a:pt x="224325" y="1656178"/>
                    <a:pt x="0" y="1879366"/>
                    <a:pt x="0" y="2154874"/>
                  </a:cubicBezTo>
                  <a:lnTo>
                    <a:pt x="0" y="2812964"/>
                  </a:lnTo>
                  <a:cubicBezTo>
                    <a:pt x="0" y="3088473"/>
                    <a:pt x="224325" y="3311660"/>
                    <a:pt x="500067" y="3311660"/>
                  </a:cubicBezTo>
                  <a:lnTo>
                    <a:pt x="1160666" y="3311660"/>
                  </a:lnTo>
                  <a:cubicBezTo>
                    <a:pt x="1436931" y="3311660"/>
                    <a:pt x="1660733" y="3535369"/>
                    <a:pt x="1660733" y="3810356"/>
                  </a:cubicBezTo>
                  <a:lnTo>
                    <a:pt x="1660733" y="4469142"/>
                  </a:lnTo>
                  <a:cubicBezTo>
                    <a:pt x="1660733" y="4744650"/>
                    <a:pt x="1884535" y="4967838"/>
                    <a:pt x="2160800" y="4967838"/>
                  </a:cubicBezTo>
                  <a:lnTo>
                    <a:pt x="2821398" y="4967838"/>
                  </a:lnTo>
                  <a:cubicBezTo>
                    <a:pt x="3097664" y="4967838"/>
                    <a:pt x="3321465" y="4744650"/>
                    <a:pt x="3321465" y="4469142"/>
                  </a:cubicBezTo>
                  <a:lnTo>
                    <a:pt x="3321465" y="3810356"/>
                  </a:lnTo>
                  <a:cubicBezTo>
                    <a:pt x="3321465" y="3535369"/>
                    <a:pt x="3097664" y="3311660"/>
                    <a:pt x="2821398" y="3311660"/>
                  </a:cubicBezTo>
                  <a:lnTo>
                    <a:pt x="2160800" y="3311660"/>
                  </a:lnTo>
                  <a:cubicBezTo>
                    <a:pt x="1884535" y="3311660"/>
                    <a:pt x="1660733" y="3088473"/>
                    <a:pt x="1660733" y="2812964"/>
                  </a:cubicBezTo>
                  <a:lnTo>
                    <a:pt x="1660733" y="2154874"/>
                  </a:lnTo>
                  <a:cubicBezTo>
                    <a:pt x="1660733" y="1879366"/>
                    <a:pt x="1884535" y="1656178"/>
                    <a:pt x="2160800" y="1656178"/>
                  </a:cubicBezTo>
                  <a:lnTo>
                    <a:pt x="2821398" y="1656178"/>
                  </a:lnTo>
                  <a:cubicBezTo>
                    <a:pt x="3097664" y="1656178"/>
                    <a:pt x="3321465" y="1879366"/>
                    <a:pt x="3321465" y="2154874"/>
                  </a:cubicBezTo>
                  <a:lnTo>
                    <a:pt x="3321465" y="2812964"/>
                  </a:lnTo>
                  <a:cubicBezTo>
                    <a:pt x="3321465" y="3088473"/>
                    <a:pt x="3545267" y="3311660"/>
                    <a:pt x="3821533" y="3311660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AC91D62-27A3-C5D7-6235-5A9E0D1CB3C8}"/>
                </a:ext>
              </a:extLst>
            </p:cNvPr>
            <p:cNvSpPr/>
            <p:nvPr/>
          </p:nvSpPr>
          <p:spPr>
            <a:xfrm>
              <a:off x="12431141" y="20035326"/>
              <a:ext cx="1660035" cy="1656178"/>
            </a:xfrm>
            <a:custGeom>
              <a:avLst/>
              <a:gdLst>
                <a:gd name="connsiteX0" fmla="*/ 1159968 w 1660035"/>
                <a:gd name="connsiteY0" fmla="*/ 0 h 1656178"/>
                <a:gd name="connsiteX1" fmla="*/ 500067 w 1660035"/>
                <a:gd name="connsiteY1" fmla="*/ 0 h 1656178"/>
                <a:gd name="connsiteX2" fmla="*/ 0 w 1660035"/>
                <a:gd name="connsiteY2" fmla="*/ 499391 h 1656178"/>
                <a:gd name="connsiteX3" fmla="*/ 0 w 1660035"/>
                <a:gd name="connsiteY3" fmla="*/ 1157481 h 1656178"/>
                <a:gd name="connsiteX4" fmla="*/ 500067 w 1660035"/>
                <a:gd name="connsiteY4" fmla="*/ 1656178 h 1656178"/>
                <a:gd name="connsiteX5" fmla="*/ 1159968 w 1660035"/>
                <a:gd name="connsiteY5" fmla="*/ 1656178 h 1656178"/>
                <a:gd name="connsiteX6" fmla="*/ 1660035 w 1660035"/>
                <a:gd name="connsiteY6" fmla="*/ 1157481 h 1656178"/>
                <a:gd name="connsiteX7" fmla="*/ 1660035 w 1660035"/>
                <a:gd name="connsiteY7" fmla="*/ 499391 h 1656178"/>
                <a:gd name="connsiteX8" fmla="*/ 1159968 w 1660035"/>
                <a:gd name="connsiteY8" fmla="*/ 0 h 165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0035" h="1656178">
                  <a:moveTo>
                    <a:pt x="1159968" y="0"/>
                  </a:moveTo>
                  <a:lnTo>
                    <a:pt x="500067" y="0"/>
                  </a:lnTo>
                  <a:cubicBezTo>
                    <a:pt x="223801" y="0"/>
                    <a:pt x="0" y="223709"/>
                    <a:pt x="0" y="499391"/>
                  </a:cubicBezTo>
                  <a:lnTo>
                    <a:pt x="0" y="1157481"/>
                  </a:lnTo>
                  <a:cubicBezTo>
                    <a:pt x="0" y="1432989"/>
                    <a:pt x="223801" y="1656178"/>
                    <a:pt x="500067" y="1656178"/>
                  </a:cubicBezTo>
                  <a:lnTo>
                    <a:pt x="1159968" y="1656178"/>
                  </a:lnTo>
                  <a:cubicBezTo>
                    <a:pt x="1436233" y="1656178"/>
                    <a:pt x="1660035" y="1432989"/>
                    <a:pt x="1660035" y="1157481"/>
                  </a:cubicBezTo>
                  <a:lnTo>
                    <a:pt x="1660035" y="499391"/>
                  </a:lnTo>
                  <a:cubicBezTo>
                    <a:pt x="1660035" y="223883"/>
                    <a:pt x="1436233" y="0"/>
                    <a:pt x="1159968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D4E22BEA-5047-D761-3A86-F549B59D78F1}"/>
                </a:ext>
              </a:extLst>
            </p:cNvPr>
            <p:cNvSpPr/>
            <p:nvPr/>
          </p:nvSpPr>
          <p:spPr>
            <a:xfrm>
              <a:off x="10770408" y="8443994"/>
              <a:ext cx="4981500" cy="3311660"/>
            </a:xfrm>
            <a:custGeom>
              <a:avLst/>
              <a:gdLst>
                <a:gd name="connsiteX0" fmla="*/ 4481433 w 4981500"/>
                <a:gd name="connsiteY0" fmla="*/ 0 h 3311660"/>
                <a:gd name="connsiteX1" fmla="*/ 3820836 w 4981500"/>
                <a:gd name="connsiteY1" fmla="*/ 0 h 3311660"/>
                <a:gd name="connsiteX2" fmla="*/ 3320769 w 4981500"/>
                <a:gd name="connsiteY2" fmla="*/ 498696 h 3311660"/>
                <a:gd name="connsiteX3" fmla="*/ 3320769 w 4981500"/>
                <a:gd name="connsiteY3" fmla="*/ 1156787 h 3311660"/>
                <a:gd name="connsiteX4" fmla="*/ 2820701 w 4981500"/>
                <a:gd name="connsiteY4" fmla="*/ 1655483 h 3311660"/>
                <a:gd name="connsiteX5" fmla="*/ 2160801 w 4981500"/>
                <a:gd name="connsiteY5" fmla="*/ 1655483 h 3311660"/>
                <a:gd name="connsiteX6" fmla="*/ 1660733 w 4981500"/>
                <a:gd name="connsiteY6" fmla="*/ 1156787 h 3311660"/>
                <a:gd name="connsiteX7" fmla="*/ 1660733 w 4981500"/>
                <a:gd name="connsiteY7" fmla="*/ 498696 h 3311660"/>
                <a:gd name="connsiteX8" fmla="*/ 1159968 w 4981500"/>
                <a:gd name="connsiteY8" fmla="*/ 0 h 3311660"/>
                <a:gd name="connsiteX9" fmla="*/ 500067 w 4981500"/>
                <a:gd name="connsiteY9" fmla="*/ 0 h 3311660"/>
                <a:gd name="connsiteX10" fmla="*/ 0 w 4981500"/>
                <a:gd name="connsiteY10" fmla="*/ 498696 h 3311660"/>
                <a:gd name="connsiteX11" fmla="*/ 0 w 4981500"/>
                <a:gd name="connsiteY11" fmla="*/ 1156787 h 3311660"/>
                <a:gd name="connsiteX12" fmla="*/ 500067 w 4981500"/>
                <a:gd name="connsiteY12" fmla="*/ 1655483 h 3311660"/>
                <a:gd name="connsiteX13" fmla="*/ 1159968 w 4981500"/>
                <a:gd name="connsiteY13" fmla="*/ 1655483 h 3311660"/>
                <a:gd name="connsiteX14" fmla="*/ 1660733 w 4981500"/>
                <a:gd name="connsiteY14" fmla="*/ 2154179 h 3311660"/>
                <a:gd name="connsiteX15" fmla="*/ 1660733 w 4981500"/>
                <a:gd name="connsiteY15" fmla="*/ 2812965 h 3311660"/>
                <a:gd name="connsiteX16" fmla="*/ 2160801 w 4981500"/>
                <a:gd name="connsiteY16" fmla="*/ 3311660 h 3311660"/>
                <a:gd name="connsiteX17" fmla="*/ 2820701 w 4981500"/>
                <a:gd name="connsiteY17" fmla="*/ 3311660 h 3311660"/>
                <a:gd name="connsiteX18" fmla="*/ 3320769 w 4981500"/>
                <a:gd name="connsiteY18" fmla="*/ 2812965 h 3311660"/>
                <a:gd name="connsiteX19" fmla="*/ 3320769 w 4981500"/>
                <a:gd name="connsiteY19" fmla="*/ 2154179 h 3311660"/>
                <a:gd name="connsiteX20" fmla="*/ 3820836 w 4981500"/>
                <a:gd name="connsiteY20" fmla="*/ 1655483 h 3311660"/>
                <a:gd name="connsiteX21" fmla="*/ 4481433 w 4981500"/>
                <a:gd name="connsiteY21" fmla="*/ 1655483 h 3311660"/>
                <a:gd name="connsiteX22" fmla="*/ 4981501 w 4981500"/>
                <a:gd name="connsiteY22" fmla="*/ 1156787 h 3311660"/>
                <a:gd name="connsiteX23" fmla="*/ 4981501 w 4981500"/>
                <a:gd name="connsiteY23" fmla="*/ 498696 h 3311660"/>
                <a:gd name="connsiteX24" fmla="*/ 4481433 w 4981500"/>
                <a:gd name="connsiteY24" fmla="*/ 0 h 331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81500" h="3311660">
                  <a:moveTo>
                    <a:pt x="4481433" y="0"/>
                  </a:moveTo>
                  <a:lnTo>
                    <a:pt x="3820836" y="0"/>
                  </a:lnTo>
                  <a:cubicBezTo>
                    <a:pt x="3544569" y="0"/>
                    <a:pt x="3320769" y="223188"/>
                    <a:pt x="3320769" y="498696"/>
                  </a:cubicBezTo>
                  <a:lnTo>
                    <a:pt x="3320769" y="1156787"/>
                  </a:lnTo>
                  <a:cubicBezTo>
                    <a:pt x="3320769" y="1432295"/>
                    <a:pt x="3096967" y="1655483"/>
                    <a:pt x="2820701" y="1655483"/>
                  </a:cubicBezTo>
                  <a:lnTo>
                    <a:pt x="2160801" y="1655483"/>
                  </a:lnTo>
                  <a:cubicBezTo>
                    <a:pt x="1884534" y="1655483"/>
                    <a:pt x="1660733" y="1432295"/>
                    <a:pt x="1660733" y="1156787"/>
                  </a:cubicBezTo>
                  <a:lnTo>
                    <a:pt x="1660733" y="498696"/>
                  </a:lnTo>
                  <a:cubicBezTo>
                    <a:pt x="1660733" y="223188"/>
                    <a:pt x="1436409" y="0"/>
                    <a:pt x="1159968" y="0"/>
                  </a:cubicBezTo>
                  <a:lnTo>
                    <a:pt x="500067" y="0"/>
                  </a:lnTo>
                  <a:cubicBezTo>
                    <a:pt x="223802" y="0"/>
                    <a:pt x="0" y="223188"/>
                    <a:pt x="0" y="498696"/>
                  </a:cubicBezTo>
                  <a:lnTo>
                    <a:pt x="0" y="1156787"/>
                  </a:lnTo>
                  <a:cubicBezTo>
                    <a:pt x="0" y="1432295"/>
                    <a:pt x="223802" y="1655483"/>
                    <a:pt x="500067" y="1655483"/>
                  </a:cubicBezTo>
                  <a:lnTo>
                    <a:pt x="1159968" y="1655483"/>
                  </a:lnTo>
                  <a:cubicBezTo>
                    <a:pt x="1436234" y="1655483"/>
                    <a:pt x="1660733" y="1878670"/>
                    <a:pt x="1660733" y="2154179"/>
                  </a:cubicBezTo>
                  <a:lnTo>
                    <a:pt x="1660733" y="2812965"/>
                  </a:lnTo>
                  <a:cubicBezTo>
                    <a:pt x="1660733" y="3088473"/>
                    <a:pt x="1884534" y="3311660"/>
                    <a:pt x="2160801" y="3311660"/>
                  </a:cubicBezTo>
                  <a:lnTo>
                    <a:pt x="2820701" y="3311660"/>
                  </a:lnTo>
                  <a:cubicBezTo>
                    <a:pt x="3096967" y="3311660"/>
                    <a:pt x="3320769" y="3088473"/>
                    <a:pt x="3320769" y="2812965"/>
                  </a:cubicBezTo>
                  <a:lnTo>
                    <a:pt x="3320769" y="2154179"/>
                  </a:lnTo>
                  <a:cubicBezTo>
                    <a:pt x="3320769" y="1878670"/>
                    <a:pt x="3544569" y="1655483"/>
                    <a:pt x="3820836" y="1655483"/>
                  </a:cubicBezTo>
                  <a:lnTo>
                    <a:pt x="4481433" y="1655483"/>
                  </a:lnTo>
                  <a:cubicBezTo>
                    <a:pt x="4757700" y="1655483"/>
                    <a:pt x="4981501" y="1432295"/>
                    <a:pt x="4981501" y="1156787"/>
                  </a:cubicBezTo>
                  <a:lnTo>
                    <a:pt x="4981501" y="498696"/>
                  </a:lnTo>
                  <a:cubicBezTo>
                    <a:pt x="4981501" y="223188"/>
                    <a:pt x="4757700" y="0"/>
                    <a:pt x="4481433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ADE9A68-54C5-C935-ED80-DDFA7429BAB1}"/>
                </a:ext>
              </a:extLst>
            </p:cNvPr>
            <p:cNvSpPr/>
            <p:nvPr/>
          </p:nvSpPr>
          <p:spPr>
            <a:xfrm>
              <a:off x="14091177" y="11755654"/>
              <a:ext cx="1660732" cy="3311660"/>
            </a:xfrm>
            <a:custGeom>
              <a:avLst/>
              <a:gdLst>
                <a:gd name="connsiteX0" fmla="*/ 1160665 w 1660732"/>
                <a:gd name="connsiteY0" fmla="*/ 0 h 3311660"/>
                <a:gd name="connsiteX1" fmla="*/ 500067 w 1660732"/>
                <a:gd name="connsiteY1" fmla="*/ 0 h 3311660"/>
                <a:gd name="connsiteX2" fmla="*/ 0 w 1660732"/>
                <a:gd name="connsiteY2" fmla="*/ 498696 h 3311660"/>
                <a:gd name="connsiteX3" fmla="*/ 0 w 1660732"/>
                <a:gd name="connsiteY3" fmla="*/ 2812965 h 3311660"/>
                <a:gd name="connsiteX4" fmla="*/ 500067 w 1660732"/>
                <a:gd name="connsiteY4" fmla="*/ 3311660 h 3311660"/>
                <a:gd name="connsiteX5" fmla="*/ 1160665 w 1660732"/>
                <a:gd name="connsiteY5" fmla="*/ 3311660 h 3311660"/>
                <a:gd name="connsiteX6" fmla="*/ 1660732 w 1660732"/>
                <a:gd name="connsiteY6" fmla="*/ 2812965 h 3311660"/>
                <a:gd name="connsiteX7" fmla="*/ 1660732 w 1660732"/>
                <a:gd name="connsiteY7" fmla="*/ 498696 h 3311660"/>
                <a:gd name="connsiteX8" fmla="*/ 1160665 w 1660732"/>
                <a:gd name="connsiteY8" fmla="*/ 0 h 331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0732" h="3311660">
                  <a:moveTo>
                    <a:pt x="1160665" y="0"/>
                  </a:moveTo>
                  <a:lnTo>
                    <a:pt x="500067" y="0"/>
                  </a:lnTo>
                  <a:cubicBezTo>
                    <a:pt x="223801" y="0"/>
                    <a:pt x="0" y="223188"/>
                    <a:pt x="0" y="498696"/>
                  </a:cubicBezTo>
                  <a:lnTo>
                    <a:pt x="0" y="2812965"/>
                  </a:lnTo>
                  <a:cubicBezTo>
                    <a:pt x="0" y="3088472"/>
                    <a:pt x="223801" y="3311660"/>
                    <a:pt x="500067" y="3311660"/>
                  </a:cubicBezTo>
                  <a:lnTo>
                    <a:pt x="1160665" y="3311660"/>
                  </a:lnTo>
                  <a:cubicBezTo>
                    <a:pt x="1436931" y="3311660"/>
                    <a:pt x="1660732" y="3088472"/>
                    <a:pt x="1660732" y="2812965"/>
                  </a:cubicBezTo>
                  <a:lnTo>
                    <a:pt x="1660732" y="498696"/>
                  </a:lnTo>
                  <a:cubicBezTo>
                    <a:pt x="1660732" y="223188"/>
                    <a:pt x="1436931" y="0"/>
                    <a:pt x="1160665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 dirty="0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F9256E5F-ECAA-4A67-424D-78B7DFFDF46D}"/>
                </a:ext>
              </a:extLst>
            </p:cNvPr>
            <p:cNvSpPr/>
            <p:nvPr/>
          </p:nvSpPr>
          <p:spPr>
            <a:xfrm>
              <a:off x="9109676" y="15067314"/>
              <a:ext cx="6642233" cy="4967837"/>
            </a:xfrm>
            <a:custGeom>
              <a:avLst/>
              <a:gdLst>
                <a:gd name="connsiteX0" fmla="*/ 6142166 w 6642233"/>
                <a:gd name="connsiteY0" fmla="*/ 3312355 h 4967837"/>
                <a:gd name="connsiteX1" fmla="*/ 5481569 w 6642233"/>
                <a:gd name="connsiteY1" fmla="*/ 3312355 h 4967837"/>
                <a:gd name="connsiteX2" fmla="*/ 4981501 w 6642233"/>
                <a:gd name="connsiteY2" fmla="*/ 2813659 h 4967837"/>
                <a:gd name="connsiteX3" fmla="*/ 4981501 w 6642233"/>
                <a:gd name="connsiteY3" fmla="*/ 498696 h 4967837"/>
                <a:gd name="connsiteX4" fmla="*/ 4481434 w 6642233"/>
                <a:gd name="connsiteY4" fmla="*/ 0 h 4967837"/>
                <a:gd name="connsiteX5" fmla="*/ 3821533 w 6642233"/>
                <a:gd name="connsiteY5" fmla="*/ 0 h 4967837"/>
                <a:gd name="connsiteX6" fmla="*/ 3321466 w 6642233"/>
                <a:gd name="connsiteY6" fmla="*/ 498696 h 4967837"/>
                <a:gd name="connsiteX7" fmla="*/ 3321466 w 6642233"/>
                <a:gd name="connsiteY7" fmla="*/ 1656177 h 4967837"/>
                <a:gd name="connsiteX8" fmla="*/ 2160800 w 6642233"/>
                <a:gd name="connsiteY8" fmla="*/ 1656177 h 4967837"/>
                <a:gd name="connsiteX9" fmla="*/ 1660733 w 6642233"/>
                <a:gd name="connsiteY9" fmla="*/ 2154873 h 4967837"/>
                <a:gd name="connsiteX10" fmla="*/ 1660733 w 6642233"/>
                <a:gd name="connsiteY10" fmla="*/ 2813659 h 4967837"/>
                <a:gd name="connsiteX11" fmla="*/ 1160666 w 6642233"/>
                <a:gd name="connsiteY11" fmla="*/ 3312355 h 4967837"/>
                <a:gd name="connsiteX12" fmla="*/ 500067 w 6642233"/>
                <a:gd name="connsiteY12" fmla="*/ 3312355 h 4967837"/>
                <a:gd name="connsiteX13" fmla="*/ 0 w 6642233"/>
                <a:gd name="connsiteY13" fmla="*/ 3811051 h 4967837"/>
                <a:gd name="connsiteX14" fmla="*/ 0 w 6642233"/>
                <a:gd name="connsiteY14" fmla="*/ 4469142 h 4967837"/>
                <a:gd name="connsiteX15" fmla="*/ 500067 w 6642233"/>
                <a:gd name="connsiteY15" fmla="*/ 4967838 h 4967837"/>
                <a:gd name="connsiteX16" fmla="*/ 1160666 w 6642233"/>
                <a:gd name="connsiteY16" fmla="*/ 4967838 h 4967837"/>
                <a:gd name="connsiteX17" fmla="*/ 1660733 w 6642233"/>
                <a:gd name="connsiteY17" fmla="*/ 4469142 h 4967837"/>
                <a:gd name="connsiteX18" fmla="*/ 1660733 w 6642233"/>
                <a:gd name="connsiteY18" fmla="*/ 3811051 h 4967837"/>
                <a:gd name="connsiteX19" fmla="*/ 2160800 w 6642233"/>
                <a:gd name="connsiteY19" fmla="*/ 3312355 h 4967837"/>
                <a:gd name="connsiteX20" fmla="*/ 4481434 w 6642233"/>
                <a:gd name="connsiteY20" fmla="*/ 3312355 h 4967837"/>
                <a:gd name="connsiteX21" fmla="*/ 4981501 w 6642233"/>
                <a:gd name="connsiteY21" fmla="*/ 3811051 h 4967837"/>
                <a:gd name="connsiteX22" fmla="*/ 4981501 w 6642233"/>
                <a:gd name="connsiteY22" fmla="*/ 4469142 h 4967837"/>
                <a:gd name="connsiteX23" fmla="*/ 5481569 w 6642233"/>
                <a:gd name="connsiteY23" fmla="*/ 4967838 h 4967837"/>
                <a:gd name="connsiteX24" fmla="*/ 6142166 w 6642233"/>
                <a:gd name="connsiteY24" fmla="*/ 4967838 h 4967837"/>
                <a:gd name="connsiteX25" fmla="*/ 6642233 w 6642233"/>
                <a:gd name="connsiteY25" fmla="*/ 4469142 h 4967837"/>
                <a:gd name="connsiteX26" fmla="*/ 6642233 w 6642233"/>
                <a:gd name="connsiteY26" fmla="*/ 3811051 h 4967837"/>
                <a:gd name="connsiteX27" fmla="*/ 6142166 w 6642233"/>
                <a:gd name="connsiteY27" fmla="*/ 3312355 h 49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42233" h="4967837">
                  <a:moveTo>
                    <a:pt x="6142166" y="3312355"/>
                  </a:moveTo>
                  <a:lnTo>
                    <a:pt x="5481569" y="3312355"/>
                  </a:lnTo>
                  <a:cubicBezTo>
                    <a:pt x="5205302" y="3312355"/>
                    <a:pt x="4981501" y="3089167"/>
                    <a:pt x="4981501" y="2813659"/>
                  </a:cubicBezTo>
                  <a:lnTo>
                    <a:pt x="4981501" y="498696"/>
                  </a:lnTo>
                  <a:cubicBezTo>
                    <a:pt x="4981501" y="223709"/>
                    <a:pt x="4757699" y="0"/>
                    <a:pt x="4481434" y="0"/>
                  </a:cubicBezTo>
                  <a:lnTo>
                    <a:pt x="3821533" y="0"/>
                  </a:lnTo>
                  <a:cubicBezTo>
                    <a:pt x="3545267" y="0"/>
                    <a:pt x="3321466" y="223709"/>
                    <a:pt x="3321466" y="498696"/>
                  </a:cubicBezTo>
                  <a:lnTo>
                    <a:pt x="3321466" y="1656177"/>
                  </a:lnTo>
                  <a:lnTo>
                    <a:pt x="2160800" y="1656177"/>
                  </a:lnTo>
                  <a:cubicBezTo>
                    <a:pt x="1884535" y="1656177"/>
                    <a:pt x="1660733" y="1879365"/>
                    <a:pt x="1660733" y="2154873"/>
                  </a:cubicBezTo>
                  <a:lnTo>
                    <a:pt x="1660733" y="2813659"/>
                  </a:lnTo>
                  <a:cubicBezTo>
                    <a:pt x="1660733" y="3089167"/>
                    <a:pt x="1436931" y="3312355"/>
                    <a:pt x="1160666" y="3312355"/>
                  </a:cubicBezTo>
                  <a:lnTo>
                    <a:pt x="500067" y="3312355"/>
                  </a:lnTo>
                  <a:cubicBezTo>
                    <a:pt x="223802" y="3312355"/>
                    <a:pt x="0" y="3535542"/>
                    <a:pt x="0" y="3811051"/>
                  </a:cubicBezTo>
                  <a:lnTo>
                    <a:pt x="0" y="4469142"/>
                  </a:lnTo>
                  <a:cubicBezTo>
                    <a:pt x="0" y="4744649"/>
                    <a:pt x="223802" y="4967838"/>
                    <a:pt x="500067" y="4967838"/>
                  </a:cubicBezTo>
                  <a:lnTo>
                    <a:pt x="1160666" y="4967838"/>
                  </a:lnTo>
                  <a:cubicBezTo>
                    <a:pt x="1436931" y="4967838"/>
                    <a:pt x="1660733" y="4744649"/>
                    <a:pt x="1660733" y="4469142"/>
                  </a:cubicBezTo>
                  <a:lnTo>
                    <a:pt x="1660733" y="3811051"/>
                  </a:lnTo>
                  <a:cubicBezTo>
                    <a:pt x="1660733" y="3535542"/>
                    <a:pt x="1884535" y="3312355"/>
                    <a:pt x="2160800" y="3312355"/>
                  </a:cubicBezTo>
                  <a:lnTo>
                    <a:pt x="4481434" y="3312355"/>
                  </a:lnTo>
                  <a:cubicBezTo>
                    <a:pt x="4757699" y="3312355"/>
                    <a:pt x="4981501" y="3535542"/>
                    <a:pt x="4981501" y="3811051"/>
                  </a:cubicBezTo>
                  <a:lnTo>
                    <a:pt x="4981501" y="4469142"/>
                  </a:lnTo>
                  <a:cubicBezTo>
                    <a:pt x="4981501" y="4744649"/>
                    <a:pt x="5205302" y="4967838"/>
                    <a:pt x="5481569" y="4967838"/>
                  </a:cubicBezTo>
                  <a:lnTo>
                    <a:pt x="6142166" y="4967838"/>
                  </a:lnTo>
                  <a:cubicBezTo>
                    <a:pt x="6418433" y="4967838"/>
                    <a:pt x="6642233" y="4744649"/>
                    <a:pt x="6642233" y="4469142"/>
                  </a:cubicBezTo>
                  <a:lnTo>
                    <a:pt x="6642233" y="3811051"/>
                  </a:lnTo>
                  <a:cubicBezTo>
                    <a:pt x="6642233" y="3535542"/>
                    <a:pt x="6418433" y="3312355"/>
                    <a:pt x="6142166" y="3312355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B913F51-C2A4-5BC7-482F-5A8050C2CAC8}"/>
                </a:ext>
              </a:extLst>
            </p:cNvPr>
            <p:cNvSpPr/>
            <p:nvPr userDrawn="1"/>
          </p:nvSpPr>
          <p:spPr>
            <a:xfrm>
              <a:off x="12426968" y="5153684"/>
              <a:ext cx="1660732" cy="3311660"/>
            </a:xfrm>
            <a:custGeom>
              <a:avLst/>
              <a:gdLst>
                <a:gd name="connsiteX0" fmla="*/ 1160665 w 1660732"/>
                <a:gd name="connsiteY0" fmla="*/ 0 h 3311660"/>
                <a:gd name="connsiteX1" fmla="*/ 500067 w 1660732"/>
                <a:gd name="connsiteY1" fmla="*/ 0 h 3311660"/>
                <a:gd name="connsiteX2" fmla="*/ 0 w 1660732"/>
                <a:gd name="connsiteY2" fmla="*/ 498696 h 3311660"/>
                <a:gd name="connsiteX3" fmla="*/ 0 w 1660732"/>
                <a:gd name="connsiteY3" fmla="*/ 2812965 h 3311660"/>
                <a:gd name="connsiteX4" fmla="*/ 500067 w 1660732"/>
                <a:gd name="connsiteY4" fmla="*/ 3311660 h 3311660"/>
                <a:gd name="connsiteX5" fmla="*/ 1160665 w 1660732"/>
                <a:gd name="connsiteY5" fmla="*/ 3311660 h 3311660"/>
                <a:gd name="connsiteX6" fmla="*/ 1660732 w 1660732"/>
                <a:gd name="connsiteY6" fmla="*/ 2812965 h 3311660"/>
                <a:gd name="connsiteX7" fmla="*/ 1660732 w 1660732"/>
                <a:gd name="connsiteY7" fmla="*/ 498696 h 3311660"/>
                <a:gd name="connsiteX8" fmla="*/ 1160665 w 1660732"/>
                <a:gd name="connsiteY8" fmla="*/ 0 h 331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0732" h="3311660">
                  <a:moveTo>
                    <a:pt x="1160665" y="0"/>
                  </a:moveTo>
                  <a:lnTo>
                    <a:pt x="500067" y="0"/>
                  </a:lnTo>
                  <a:cubicBezTo>
                    <a:pt x="223801" y="0"/>
                    <a:pt x="0" y="223188"/>
                    <a:pt x="0" y="498696"/>
                  </a:cubicBezTo>
                  <a:lnTo>
                    <a:pt x="0" y="2812965"/>
                  </a:lnTo>
                  <a:cubicBezTo>
                    <a:pt x="0" y="3088472"/>
                    <a:pt x="223801" y="3311660"/>
                    <a:pt x="500067" y="3311660"/>
                  </a:cubicBezTo>
                  <a:lnTo>
                    <a:pt x="1160665" y="3311660"/>
                  </a:lnTo>
                  <a:cubicBezTo>
                    <a:pt x="1436931" y="3311660"/>
                    <a:pt x="1660732" y="3088472"/>
                    <a:pt x="1660732" y="2812965"/>
                  </a:cubicBezTo>
                  <a:lnTo>
                    <a:pt x="1660732" y="498696"/>
                  </a:lnTo>
                  <a:cubicBezTo>
                    <a:pt x="1660732" y="223188"/>
                    <a:pt x="1436931" y="0"/>
                    <a:pt x="1160665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453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44E013-3005-8B8F-2829-BCF9AB18E6B7}"/>
              </a:ext>
            </a:extLst>
          </p:cNvPr>
          <p:cNvSpPr txBox="1"/>
          <p:nvPr userDrawn="1"/>
        </p:nvSpPr>
        <p:spPr>
          <a:xfrm>
            <a:off x="3433267" y="-220340"/>
            <a:ext cx="184731" cy="162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45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A31B2F-ADAD-8D29-1AFD-BD7788284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8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е слайды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21E069-1B03-6077-1C2B-84186EE6A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57D9A4-F612-72E2-C404-179B90B45A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14006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24B747-235F-AD0B-30F7-EA83A62E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D0F9AE-A454-5E77-BC79-D1C4A6F5E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948" y="66146"/>
            <a:ext cx="3640069" cy="50112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8558BE-F46C-6A09-C1C0-A974DBDD85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6538" y="0"/>
            <a:ext cx="4457462" cy="5143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6A50AD-39E9-4B36-D067-FD6AB76E40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е слайды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21E069-1B03-6077-1C2B-84186EE6A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66B02C-96CC-7065-42D1-CE033D28F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559"/>
          <a:stretch/>
        </p:blipFill>
        <p:spPr>
          <a:xfrm>
            <a:off x="6048217" y="0"/>
            <a:ext cx="3095296" cy="514377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E0BDACB-6AB2-CFBA-7AA7-7AB6B0B554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25780" cy="101653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711">
                <a:solidFill>
                  <a:schemeClr val="tx1"/>
                </a:solidFill>
              </a:defRPr>
            </a:lvl1pPr>
          </a:lstStyle>
          <a:p>
            <a:r>
              <a:rPr lang="ru-RU" dirty="0">
                <a:effectLst/>
              </a:rPr>
              <a:t>Очень – очень длинный заголовок презентации 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78C3E5-8A97-CF57-6684-B0818586B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48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21E069-1B03-6077-1C2B-84186EE6A5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 dirty="0"/>
          </a:p>
        </p:txBody>
      </p:sp>
      <p:grpSp>
        <p:nvGrpSpPr>
          <p:cNvPr id="6" name="Рисунок 1">
            <a:extLst>
              <a:ext uri="{FF2B5EF4-FFF2-40B4-BE49-F238E27FC236}">
                <a16:creationId xmlns:a16="http://schemas.microsoft.com/office/drawing/2014/main" id="{4B336B8E-DC4A-503C-8782-D8C2D11EFFB7}"/>
              </a:ext>
            </a:extLst>
          </p:cNvPr>
          <p:cNvGrpSpPr/>
          <p:nvPr/>
        </p:nvGrpSpPr>
        <p:grpSpPr>
          <a:xfrm>
            <a:off x="5201920" y="0"/>
            <a:ext cx="3942842" cy="5156136"/>
            <a:chOff x="10363200" y="-1"/>
            <a:chExt cx="7854880" cy="10270896"/>
          </a:xfrm>
          <a:solidFill>
            <a:srgbClr val="39B0F8"/>
          </a:solidFill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C5A2ED03-CFAD-6B8F-4AD4-5B30019DFA21}"/>
                </a:ext>
              </a:extLst>
            </p:cNvPr>
            <p:cNvSpPr/>
            <p:nvPr/>
          </p:nvSpPr>
          <p:spPr>
            <a:xfrm>
              <a:off x="10871771" y="3406437"/>
              <a:ext cx="1688852" cy="1702839"/>
            </a:xfrm>
            <a:custGeom>
              <a:avLst/>
              <a:gdLst>
                <a:gd name="connsiteX0" fmla="*/ 508572 w 1688852"/>
                <a:gd name="connsiteY0" fmla="*/ 0 h 1702839"/>
                <a:gd name="connsiteX1" fmla="*/ 0 w 1688852"/>
                <a:gd name="connsiteY1" fmla="*/ 512777 h 1702839"/>
                <a:gd name="connsiteX2" fmla="*/ 0 w 1688852"/>
                <a:gd name="connsiteY2" fmla="*/ 1190063 h 1702839"/>
                <a:gd name="connsiteX3" fmla="*/ 508572 w 1688852"/>
                <a:gd name="connsiteY3" fmla="*/ 1702840 h 1702839"/>
                <a:gd name="connsiteX4" fmla="*/ 1180281 w 1688852"/>
                <a:gd name="connsiteY4" fmla="*/ 1702840 h 1702839"/>
                <a:gd name="connsiteX5" fmla="*/ 1688852 w 1688852"/>
                <a:gd name="connsiteY5" fmla="*/ 1190063 h 1702839"/>
                <a:gd name="connsiteX6" fmla="*/ 1688852 w 1688852"/>
                <a:gd name="connsiteY6" fmla="*/ 512777 h 1702839"/>
                <a:gd name="connsiteX7" fmla="*/ 1180281 w 1688852"/>
                <a:gd name="connsiteY7" fmla="*/ 0 h 1702839"/>
                <a:gd name="connsiteX8" fmla="*/ 508572 w 1688852"/>
                <a:gd name="connsiteY8" fmla="*/ 0 h 17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8852" h="1702839">
                  <a:moveTo>
                    <a:pt x="508572" y="0"/>
                  </a:moveTo>
                  <a:cubicBezTo>
                    <a:pt x="228203" y="0"/>
                    <a:pt x="0" y="229460"/>
                    <a:pt x="0" y="512777"/>
                  </a:cubicBezTo>
                  <a:lnTo>
                    <a:pt x="0" y="1190063"/>
                  </a:lnTo>
                  <a:cubicBezTo>
                    <a:pt x="0" y="1473380"/>
                    <a:pt x="228203" y="1702840"/>
                    <a:pt x="508572" y="1702840"/>
                  </a:cubicBezTo>
                  <a:lnTo>
                    <a:pt x="1180281" y="1702840"/>
                  </a:lnTo>
                  <a:cubicBezTo>
                    <a:pt x="1461219" y="1702840"/>
                    <a:pt x="1688852" y="1473380"/>
                    <a:pt x="1688852" y="1190063"/>
                  </a:cubicBezTo>
                  <a:lnTo>
                    <a:pt x="1688852" y="512777"/>
                  </a:lnTo>
                  <a:cubicBezTo>
                    <a:pt x="1688852" y="229460"/>
                    <a:pt x="1461219" y="0"/>
                    <a:pt x="1180281" y="0"/>
                  </a:cubicBezTo>
                  <a:lnTo>
                    <a:pt x="508572" y="0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170CE86-8C07-F5D8-B236-6BD533F93217}"/>
                </a:ext>
              </a:extLst>
            </p:cNvPr>
            <p:cNvSpPr/>
            <p:nvPr/>
          </p:nvSpPr>
          <p:spPr>
            <a:xfrm>
              <a:off x="10961971" y="6978333"/>
              <a:ext cx="1777439" cy="1617503"/>
            </a:xfrm>
            <a:custGeom>
              <a:avLst/>
              <a:gdLst>
                <a:gd name="connsiteX0" fmla="*/ 1777440 w 1777439"/>
                <a:gd name="connsiteY0" fmla="*/ 487082 h 1617503"/>
                <a:gd name="connsiteX1" fmla="*/ 1242027 w 1777439"/>
                <a:gd name="connsiteY1" fmla="*/ 0 h 1617503"/>
                <a:gd name="connsiteX2" fmla="*/ 535413 w 1777439"/>
                <a:gd name="connsiteY2" fmla="*/ 0 h 1617503"/>
                <a:gd name="connsiteX3" fmla="*/ 0 w 1777439"/>
                <a:gd name="connsiteY3" fmla="*/ 487082 h 1617503"/>
                <a:gd name="connsiteX4" fmla="*/ 0 w 1777439"/>
                <a:gd name="connsiteY4" fmla="*/ 1130423 h 1617503"/>
                <a:gd name="connsiteX5" fmla="*/ 535413 w 1777439"/>
                <a:gd name="connsiteY5" fmla="*/ 1617504 h 1617503"/>
                <a:gd name="connsiteX6" fmla="*/ 1242027 w 1777439"/>
                <a:gd name="connsiteY6" fmla="*/ 1617504 h 1617503"/>
                <a:gd name="connsiteX7" fmla="*/ 1777440 w 1777439"/>
                <a:gd name="connsiteY7" fmla="*/ 1130423 h 1617503"/>
                <a:gd name="connsiteX8" fmla="*/ 1777440 w 1777439"/>
                <a:gd name="connsiteY8" fmla="*/ 487082 h 161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7439" h="1617503">
                  <a:moveTo>
                    <a:pt x="1777440" y="487082"/>
                  </a:moveTo>
                  <a:cubicBezTo>
                    <a:pt x="1777440" y="218556"/>
                    <a:pt x="1537855" y="0"/>
                    <a:pt x="1242027" y="0"/>
                  </a:cubicBezTo>
                  <a:lnTo>
                    <a:pt x="535413" y="0"/>
                  </a:lnTo>
                  <a:cubicBezTo>
                    <a:pt x="239584" y="0"/>
                    <a:pt x="0" y="218556"/>
                    <a:pt x="0" y="487082"/>
                  </a:cubicBezTo>
                  <a:lnTo>
                    <a:pt x="0" y="1130423"/>
                  </a:lnTo>
                  <a:cubicBezTo>
                    <a:pt x="0" y="1399517"/>
                    <a:pt x="239584" y="1617504"/>
                    <a:pt x="535413" y="1617504"/>
                  </a:cubicBezTo>
                  <a:lnTo>
                    <a:pt x="1242027" y="1617504"/>
                  </a:lnTo>
                  <a:cubicBezTo>
                    <a:pt x="1537855" y="1617504"/>
                    <a:pt x="1777440" y="1399517"/>
                    <a:pt x="1777440" y="1130423"/>
                  </a:cubicBezTo>
                  <a:lnTo>
                    <a:pt x="1777440" y="487082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435536E-932C-9178-06FE-63B637D47F64}"/>
                </a:ext>
              </a:extLst>
            </p:cNvPr>
            <p:cNvSpPr/>
            <p:nvPr/>
          </p:nvSpPr>
          <p:spPr>
            <a:xfrm>
              <a:off x="10363200" y="-1"/>
              <a:ext cx="2705995" cy="1702840"/>
            </a:xfrm>
            <a:custGeom>
              <a:avLst/>
              <a:gdLst>
                <a:gd name="connsiteX0" fmla="*/ 2705996 w 2705995"/>
                <a:gd name="connsiteY0" fmla="*/ 0 h 1702840"/>
                <a:gd name="connsiteX1" fmla="*/ 2197424 w 2705995"/>
                <a:gd name="connsiteY1" fmla="*/ 512777 h 1702840"/>
                <a:gd name="connsiteX2" fmla="*/ 2197424 w 2705995"/>
                <a:gd name="connsiteY2" fmla="*/ 1190063 h 1702840"/>
                <a:gd name="connsiteX3" fmla="*/ 1688852 w 2705995"/>
                <a:gd name="connsiteY3" fmla="*/ 1702840 h 1702840"/>
                <a:gd name="connsiteX4" fmla="*/ 1017143 w 2705995"/>
                <a:gd name="connsiteY4" fmla="*/ 1702840 h 1702840"/>
                <a:gd name="connsiteX5" fmla="*/ 508572 w 2705995"/>
                <a:gd name="connsiteY5" fmla="*/ 1190063 h 1702840"/>
                <a:gd name="connsiteX6" fmla="*/ 508572 w 2705995"/>
                <a:gd name="connsiteY6" fmla="*/ 512777 h 1702840"/>
                <a:gd name="connsiteX7" fmla="*/ 0 w 2705995"/>
                <a:gd name="connsiteY7" fmla="*/ 0 h 1702840"/>
                <a:gd name="connsiteX8" fmla="*/ 2705996 w 2705995"/>
                <a:gd name="connsiteY8" fmla="*/ 0 h 170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5995" h="1702840">
                  <a:moveTo>
                    <a:pt x="2705996" y="0"/>
                  </a:moveTo>
                  <a:cubicBezTo>
                    <a:pt x="2425058" y="0"/>
                    <a:pt x="2197424" y="229460"/>
                    <a:pt x="2197424" y="512777"/>
                  </a:cubicBezTo>
                  <a:lnTo>
                    <a:pt x="2197424" y="1190063"/>
                  </a:lnTo>
                  <a:cubicBezTo>
                    <a:pt x="2197424" y="1473380"/>
                    <a:pt x="1969221" y="1702840"/>
                    <a:pt x="1688852" y="1702840"/>
                  </a:cubicBezTo>
                  <a:lnTo>
                    <a:pt x="1017143" y="1702840"/>
                  </a:lnTo>
                  <a:cubicBezTo>
                    <a:pt x="736111" y="1702840"/>
                    <a:pt x="508572" y="1473380"/>
                    <a:pt x="508572" y="1190063"/>
                  </a:cubicBezTo>
                  <a:lnTo>
                    <a:pt x="508572" y="512777"/>
                  </a:lnTo>
                  <a:cubicBezTo>
                    <a:pt x="508572" y="229460"/>
                    <a:pt x="280369" y="0"/>
                    <a:pt x="0" y="0"/>
                  </a:cubicBezTo>
                  <a:lnTo>
                    <a:pt x="2705996" y="0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AAA19FA-D780-0D3C-AF0F-6D0448D9590D}"/>
                </a:ext>
              </a:extLst>
            </p:cNvPr>
            <p:cNvSpPr/>
            <p:nvPr/>
          </p:nvSpPr>
          <p:spPr>
            <a:xfrm>
              <a:off x="13740335" y="11566"/>
              <a:ext cx="2688164" cy="1702934"/>
            </a:xfrm>
            <a:custGeom>
              <a:avLst/>
              <a:gdLst>
                <a:gd name="connsiteX0" fmla="*/ 508572 w 2688164"/>
                <a:gd name="connsiteY0" fmla="*/ 15929 h 1702934"/>
                <a:gd name="connsiteX1" fmla="*/ 0 w 2688164"/>
                <a:gd name="connsiteY1" fmla="*/ 15929 h 1702934"/>
                <a:gd name="connsiteX2" fmla="*/ 508572 w 2688164"/>
                <a:gd name="connsiteY2" fmla="*/ 528706 h 1702934"/>
                <a:gd name="connsiteX3" fmla="*/ 508856 w 2688164"/>
                <a:gd name="connsiteY3" fmla="*/ 516475 h 1702934"/>
                <a:gd name="connsiteX4" fmla="*/ 508856 w 2688164"/>
                <a:gd name="connsiteY4" fmla="*/ 1190158 h 1702934"/>
                <a:gd name="connsiteX5" fmla="*/ 509141 w 2688164"/>
                <a:gd name="connsiteY5" fmla="*/ 1202390 h 1702934"/>
                <a:gd name="connsiteX6" fmla="*/ 509141 w 2688164"/>
                <a:gd name="connsiteY6" fmla="*/ 1217655 h 1702934"/>
                <a:gd name="connsiteX7" fmla="*/ 509615 w 2688164"/>
                <a:gd name="connsiteY7" fmla="*/ 1217655 h 1702934"/>
                <a:gd name="connsiteX8" fmla="*/ 1017428 w 2688164"/>
                <a:gd name="connsiteY8" fmla="*/ 1702935 h 1702934"/>
                <a:gd name="connsiteX9" fmla="*/ 1689137 w 2688164"/>
                <a:gd name="connsiteY9" fmla="*/ 1702935 h 1702934"/>
                <a:gd name="connsiteX10" fmla="*/ 2196950 w 2688164"/>
                <a:gd name="connsiteY10" fmla="*/ 1217655 h 1702934"/>
                <a:gd name="connsiteX11" fmla="*/ 2197993 w 2688164"/>
                <a:gd name="connsiteY11" fmla="*/ 1217655 h 1702934"/>
                <a:gd name="connsiteX12" fmla="*/ 2197993 w 2688164"/>
                <a:gd name="connsiteY12" fmla="*/ 540369 h 1702934"/>
                <a:gd name="connsiteX13" fmla="*/ 2197709 w 2688164"/>
                <a:gd name="connsiteY13" fmla="*/ 533826 h 1702934"/>
                <a:gd name="connsiteX14" fmla="*/ 2197709 w 2688164"/>
                <a:gd name="connsiteY14" fmla="*/ 512872 h 1702934"/>
                <a:gd name="connsiteX15" fmla="*/ 2190026 w 2688164"/>
                <a:gd name="connsiteY15" fmla="*/ 424786 h 1702934"/>
                <a:gd name="connsiteX16" fmla="*/ 2688164 w 2688164"/>
                <a:gd name="connsiteY16" fmla="*/ 15929 h 1702934"/>
                <a:gd name="connsiteX17" fmla="*/ 1814999 w 2688164"/>
                <a:gd name="connsiteY17" fmla="*/ 15929 h 1702934"/>
                <a:gd name="connsiteX18" fmla="*/ 1689137 w 2688164"/>
                <a:gd name="connsiteY18" fmla="*/ 0 h 1702934"/>
                <a:gd name="connsiteX19" fmla="*/ 1017428 w 2688164"/>
                <a:gd name="connsiteY19" fmla="*/ 0 h 1702934"/>
                <a:gd name="connsiteX20" fmla="*/ 891376 w 2688164"/>
                <a:gd name="connsiteY20" fmla="*/ 15929 h 1702934"/>
                <a:gd name="connsiteX21" fmla="*/ 508572 w 2688164"/>
                <a:gd name="connsiteY21" fmla="*/ 15929 h 17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88164" h="1702934">
                  <a:moveTo>
                    <a:pt x="508572" y="15929"/>
                  </a:moveTo>
                  <a:lnTo>
                    <a:pt x="0" y="15929"/>
                  </a:lnTo>
                  <a:cubicBezTo>
                    <a:pt x="280369" y="15929"/>
                    <a:pt x="508572" y="245390"/>
                    <a:pt x="508572" y="528706"/>
                  </a:cubicBezTo>
                  <a:cubicBezTo>
                    <a:pt x="508572" y="524629"/>
                    <a:pt x="508761" y="520552"/>
                    <a:pt x="508856" y="516475"/>
                  </a:cubicBezTo>
                  <a:lnTo>
                    <a:pt x="508856" y="1190158"/>
                  </a:lnTo>
                  <a:cubicBezTo>
                    <a:pt x="508856" y="1194235"/>
                    <a:pt x="509046" y="1198312"/>
                    <a:pt x="509141" y="1202390"/>
                  </a:cubicBezTo>
                  <a:lnTo>
                    <a:pt x="509141" y="1217655"/>
                  </a:lnTo>
                  <a:lnTo>
                    <a:pt x="509615" y="1217655"/>
                  </a:lnTo>
                  <a:cubicBezTo>
                    <a:pt x="523842" y="1488172"/>
                    <a:pt x="745595" y="1702935"/>
                    <a:pt x="1017428" y="1702935"/>
                  </a:cubicBezTo>
                  <a:lnTo>
                    <a:pt x="1689137" y="1702935"/>
                  </a:lnTo>
                  <a:cubicBezTo>
                    <a:pt x="1960306" y="1702935"/>
                    <a:pt x="2182723" y="1488172"/>
                    <a:pt x="2196950" y="1217655"/>
                  </a:cubicBezTo>
                  <a:lnTo>
                    <a:pt x="2197993" y="1217655"/>
                  </a:lnTo>
                  <a:lnTo>
                    <a:pt x="2197993" y="540369"/>
                  </a:lnTo>
                  <a:cubicBezTo>
                    <a:pt x="2197993" y="538188"/>
                    <a:pt x="2197898" y="536007"/>
                    <a:pt x="2197709" y="533826"/>
                  </a:cubicBezTo>
                  <a:lnTo>
                    <a:pt x="2197709" y="512872"/>
                  </a:lnTo>
                  <a:cubicBezTo>
                    <a:pt x="2197709" y="482814"/>
                    <a:pt x="2194958" y="453421"/>
                    <a:pt x="2190026" y="424786"/>
                  </a:cubicBezTo>
                  <a:cubicBezTo>
                    <a:pt x="2237639" y="191343"/>
                    <a:pt x="2442510" y="15929"/>
                    <a:pt x="2688164" y="15929"/>
                  </a:cubicBezTo>
                  <a:lnTo>
                    <a:pt x="1814999" y="15929"/>
                  </a:lnTo>
                  <a:cubicBezTo>
                    <a:pt x="1774784" y="5594"/>
                    <a:pt x="1732577" y="0"/>
                    <a:pt x="1689137" y="0"/>
                  </a:cubicBezTo>
                  <a:lnTo>
                    <a:pt x="1017428" y="0"/>
                  </a:lnTo>
                  <a:cubicBezTo>
                    <a:pt x="973893" y="0"/>
                    <a:pt x="931686" y="5499"/>
                    <a:pt x="891376" y="15929"/>
                  </a:cubicBezTo>
                  <a:lnTo>
                    <a:pt x="508572" y="15929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647C35A-8EC9-AB2C-BE36-8F9E26992725}"/>
                </a:ext>
              </a:extLst>
            </p:cNvPr>
            <p:cNvSpPr/>
            <p:nvPr/>
          </p:nvSpPr>
          <p:spPr>
            <a:xfrm>
              <a:off x="16412186" y="-1"/>
              <a:ext cx="740757" cy="1232"/>
            </a:xfrm>
            <a:custGeom>
              <a:avLst/>
              <a:gdLst>
                <a:gd name="connsiteX0" fmla="*/ 740758 w 740757"/>
                <a:gd name="connsiteY0" fmla="*/ 0 h 1232"/>
                <a:gd name="connsiteX1" fmla="*/ 705949 w 740757"/>
                <a:gd name="connsiteY1" fmla="*/ 1233 h 1232"/>
                <a:gd name="connsiteX2" fmla="*/ 34809 w 740757"/>
                <a:gd name="connsiteY2" fmla="*/ 1233 h 1232"/>
                <a:gd name="connsiteX3" fmla="*/ 0 w 740757"/>
                <a:gd name="connsiteY3" fmla="*/ 0 h 1232"/>
                <a:gd name="connsiteX4" fmla="*/ 740758 w 740757"/>
                <a:gd name="connsiteY4" fmla="*/ 0 h 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757" h="1232">
                  <a:moveTo>
                    <a:pt x="740758" y="0"/>
                  </a:moveTo>
                  <a:cubicBezTo>
                    <a:pt x="729282" y="853"/>
                    <a:pt x="717615" y="1233"/>
                    <a:pt x="705949" y="1233"/>
                  </a:cubicBezTo>
                  <a:lnTo>
                    <a:pt x="34809" y="1233"/>
                  </a:lnTo>
                  <a:cubicBezTo>
                    <a:pt x="23143" y="1233"/>
                    <a:pt x="11476" y="853"/>
                    <a:pt x="0" y="0"/>
                  </a:cubicBezTo>
                  <a:lnTo>
                    <a:pt x="740758" y="0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08532CB-42DA-B7BF-AAC4-304A88A68CA5}"/>
                </a:ext>
              </a:extLst>
            </p:cNvPr>
            <p:cNvSpPr/>
            <p:nvPr/>
          </p:nvSpPr>
          <p:spPr>
            <a:xfrm>
              <a:off x="17633630" y="11661"/>
              <a:ext cx="584449" cy="1702934"/>
            </a:xfrm>
            <a:custGeom>
              <a:avLst/>
              <a:gdLst>
                <a:gd name="connsiteX0" fmla="*/ 584450 w 584449"/>
                <a:gd name="connsiteY0" fmla="*/ 0 h 1702934"/>
                <a:gd name="connsiteX1" fmla="*/ 584450 w 584449"/>
                <a:gd name="connsiteY1" fmla="*/ 1702935 h 1702934"/>
                <a:gd name="connsiteX2" fmla="*/ 508572 w 584449"/>
                <a:gd name="connsiteY2" fmla="*/ 1702935 h 1702934"/>
                <a:gd name="connsiteX3" fmla="*/ 0 w 584449"/>
                <a:gd name="connsiteY3" fmla="*/ 1190063 h 1702934"/>
                <a:gd name="connsiteX4" fmla="*/ 0 w 584449"/>
                <a:gd name="connsiteY4" fmla="*/ 512777 h 1702934"/>
                <a:gd name="connsiteX5" fmla="*/ 508572 w 584449"/>
                <a:gd name="connsiteY5" fmla="*/ 0 h 1702934"/>
                <a:gd name="connsiteX6" fmla="*/ 584450 w 584449"/>
                <a:gd name="connsiteY6" fmla="*/ 0 h 17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449" h="1702934">
                  <a:moveTo>
                    <a:pt x="584450" y="0"/>
                  </a:moveTo>
                  <a:lnTo>
                    <a:pt x="584450" y="1702935"/>
                  </a:lnTo>
                  <a:lnTo>
                    <a:pt x="508572" y="1702935"/>
                  </a:lnTo>
                  <a:cubicBezTo>
                    <a:pt x="227634" y="1702935"/>
                    <a:pt x="0" y="1473380"/>
                    <a:pt x="0" y="1190063"/>
                  </a:cubicBezTo>
                  <a:lnTo>
                    <a:pt x="0" y="512777"/>
                  </a:lnTo>
                  <a:cubicBezTo>
                    <a:pt x="0" y="229460"/>
                    <a:pt x="227634" y="0"/>
                    <a:pt x="508572" y="0"/>
                  </a:cubicBezTo>
                  <a:lnTo>
                    <a:pt x="584450" y="0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50DE943-74A9-A41C-142B-D58274A63C8F}"/>
                </a:ext>
              </a:extLst>
            </p:cNvPr>
            <p:cNvSpPr/>
            <p:nvPr/>
          </p:nvSpPr>
          <p:spPr>
            <a:xfrm>
              <a:off x="12560908" y="1741809"/>
              <a:ext cx="5657171" cy="8529086"/>
            </a:xfrm>
            <a:custGeom>
              <a:avLst/>
              <a:gdLst>
                <a:gd name="connsiteX0" fmla="*/ 5574370 w 5657171"/>
                <a:gd name="connsiteY0" fmla="*/ 3405490 h 8529086"/>
                <a:gd name="connsiteX1" fmla="*/ 5562230 w 5657171"/>
                <a:gd name="connsiteY1" fmla="*/ 3405775 h 8529086"/>
                <a:gd name="connsiteX2" fmla="*/ 5657172 w 5657171"/>
                <a:gd name="connsiteY2" fmla="*/ 3405775 h 8529086"/>
                <a:gd name="connsiteX3" fmla="*/ 5657172 w 5657171"/>
                <a:gd name="connsiteY3" fmla="*/ 8529086 h 8529086"/>
                <a:gd name="connsiteX4" fmla="*/ 1482085 w 5657171"/>
                <a:gd name="connsiteY4" fmla="*/ 8529086 h 8529086"/>
                <a:gd name="connsiteX5" fmla="*/ 1358784 w 5657171"/>
                <a:gd name="connsiteY5" fmla="*/ 8513916 h 8529086"/>
                <a:gd name="connsiteX6" fmla="*/ 687074 w 5657171"/>
                <a:gd name="connsiteY6" fmla="*/ 8513916 h 8529086"/>
                <a:gd name="connsiteX7" fmla="*/ 178503 w 5657171"/>
                <a:gd name="connsiteY7" fmla="*/ 8001140 h 8529086"/>
                <a:gd name="connsiteX8" fmla="*/ 178503 w 5657171"/>
                <a:gd name="connsiteY8" fmla="*/ 7323758 h 8529086"/>
                <a:gd name="connsiteX9" fmla="*/ 687074 w 5657171"/>
                <a:gd name="connsiteY9" fmla="*/ 6810981 h 8529086"/>
                <a:gd name="connsiteX10" fmla="*/ 1358784 w 5657171"/>
                <a:gd name="connsiteY10" fmla="*/ 6810981 h 8529086"/>
                <a:gd name="connsiteX11" fmla="*/ 1867355 w 5657171"/>
                <a:gd name="connsiteY11" fmla="*/ 6298204 h 8529086"/>
                <a:gd name="connsiteX12" fmla="*/ 1867355 w 5657171"/>
                <a:gd name="connsiteY12" fmla="*/ 5108710 h 8529086"/>
                <a:gd name="connsiteX13" fmla="*/ 1867071 w 5657171"/>
                <a:gd name="connsiteY13" fmla="*/ 5108710 h 8529086"/>
                <a:gd name="connsiteX14" fmla="*/ 1867071 w 5657171"/>
                <a:gd name="connsiteY14" fmla="*/ 5611910 h 8529086"/>
                <a:gd name="connsiteX15" fmla="*/ 1456192 w 5657171"/>
                <a:gd name="connsiteY15" fmla="*/ 5108710 h 8529086"/>
                <a:gd name="connsiteX16" fmla="*/ 687359 w 5657171"/>
                <a:gd name="connsiteY16" fmla="*/ 5108710 h 8529086"/>
                <a:gd name="connsiteX17" fmla="*/ 178787 w 5657171"/>
                <a:gd name="connsiteY17" fmla="*/ 4595933 h 8529086"/>
                <a:gd name="connsiteX18" fmla="*/ 178787 w 5657171"/>
                <a:gd name="connsiteY18" fmla="*/ 3918552 h 8529086"/>
                <a:gd name="connsiteX19" fmla="*/ 687359 w 5657171"/>
                <a:gd name="connsiteY19" fmla="*/ 3405775 h 8529086"/>
                <a:gd name="connsiteX20" fmla="*/ 1688568 w 5657171"/>
                <a:gd name="connsiteY20" fmla="*/ 3405775 h 8529086"/>
                <a:gd name="connsiteX21" fmla="*/ 1688568 w 5657171"/>
                <a:gd name="connsiteY21" fmla="*/ 2904566 h 8529086"/>
                <a:gd name="connsiteX22" fmla="*/ 1688283 w 5657171"/>
                <a:gd name="connsiteY22" fmla="*/ 2892429 h 8529086"/>
                <a:gd name="connsiteX23" fmla="*/ 1688283 w 5657171"/>
                <a:gd name="connsiteY23" fmla="*/ 2215048 h 8529086"/>
                <a:gd name="connsiteX24" fmla="*/ 1179712 w 5657171"/>
                <a:gd name="connsiteY24" fmla="*/ 1702271 h 8529086"/>
                <a:gd name="connsiteX25" fmla="*/ 508571 w 5657171"/>
                <a:gd name="connsiteY25" fmla="*/ 1702271 h 8529086"/>
                <a:gd name="connsiteX26" fmla="*/ 0 w 5657171"/>
                <a:gd name="connsiteY26" fmla="*/ 1189494 h 8529086"/>
                <a:gd name="connsiteX27" fmla="*/ 0 w 5657171"/>
                <a:gd name="connsiteY27" fmla="*/ 512777 h 8529086"/>
                <a:gd name="connsiteX28" fmla="*/ 508571 w 5657171"/>
                <a:gd name="connsiteY28" fmla="*/ 0 h 8529086"/>
                <a:gd name="connsiteX29" fmla="*/ 1179712 w 5657171"/>
                <a:gd name="connsiteY29" fmla="*/ 0 h 8529086"/>
                <a:gd name="connsiteX30" fmla="*/ 1688283 w 5657171"/>
                <a:gd name="connsiteY30" fmla="*/ 512777 h 8529086"/>
                <a:gd name="connsiteX31" fmla="*/ 1688283 w 5657171"/>
                <a:gd name="connsiteY31" fmla="*/ 1189494 h 8529086"/>
                <a:gd name="connsiteX32" fmla="*/ 2196855 w 5657171"/>
                <a:gd name="connsiteY32" fmla="*/ 1702271 h 8529086"/>
                <a:gd name="connsiteX33" fmla="*/ 2868659 w 5657171"/>
                <a:gd name="connsiteY33" fmla="*/ 1702271 h 8529086"/>
                <a:gd name="connsiteX34" fmla="*/ 2880800 w 5657171"/>
                <a:gd name="connsiteY34" fmla="*/ 1702556 h 8529086"/>
                <a:gd name="connsiteX35" fmla="*/ 3377515 w 5657171"/>
                <a:gd name="connsiteY35" fmla="*/ 1702556 h 8529086"/>
                <a:gd name="connsiteX36" fmla="*/ 3377515 w 5657171"/>
                <a:gd name="connsiteY36" fmla="*/ 513061 h 8529086"/>
                <a:gd name="connsiteX37" fmla="*/ 3886087 w 5657171"/>
                <a:gd name="connsiteY37" fmla="*/ 284 h 8529086"/>
                <a:gd name="connsiteX38" fmla="*/ 4557227 w 5657171"/>
                <a:gd name="connsiteY38" fmla="*/ 284 h 8529086"/>
                <a:gd name="connsiteX39" fmla="*/ 5065799 w 5657171"/>
                <a:gd name="connsiteY39" fmla="*/ 513061 h 8529086"/>
                <a:gd name="connsiteX40" fmla="*/ 5065799 w 5657171"/>
                <a:gd name="connsiteY40" fmla="*/ 1189779 h 8529086"/>
                <a:gd name="connsiteX41" fmla="*/ 5574370 w 5657171"/>
                <a:gd name="connsiteY41" fmla="*/ 1702556 h 8529086"/>
                <a:gd name="connsiteX42" fmla="*/ 5657172 w 5657171"/>
                <a:gd name="connsiteY42" fmla="*/ 1702556 h 8529086"/>
                <a:gd name="connsiteX43" fmla="*/ 5657172 w 5657171"/>
                <a:gd name="connsiteY43" fmla="*/ 3405490 h 8529086"/>
                <a:gd name="connsiteX44" fmla="*/ 5574370 w 5657171"/>
                <a:gd name="connsiteY44" fmla="*/ 3405490 h 852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57171" h="8529086">
                  <a:moveTo>
                    <a:pt x="5574370" y="3405490"/>
                  </a:moveTo>
                  <a:cubicBezTo>
                    <a:pt x="5570292" y="3405490"/>
                    <a:pt x="5566214" y="3405680"/>
                    <a:pt x="5562230" y="3405775"/>
                  </a:cubicBezTo>
                  <a:lnTo>
                    <a:pt x="5657172" y="3405775"/>
                  </a:lnTo>
                  <a:lnTo>
                    <a:pt x="5657172" y="8529086"/>
                  </a:lnTo>
                  <a:lnTo>
                    <a:pt x="1482085" y="8529086"/>
                  </a:lnTo>
                  <a:cubicBezTo>
                    <a:pt x="1442629" y="8519131"/>
                    <a:pt x="1401275" y="8513916"/>
                    <a:pt x="1358784" y="8513916"/>
                  </a:cubicBezTo>
                  <a:lnTo>
                    <a:pt x="687074" y="8513916"/>
                  </a:lnTo>
                  <a:cubicBezTo>
                    <a:pt x="406136" y="8513916"/>
                    <a:pt x="178503" y="8284362"/>
                    <a:pt x="178503" y="8001140"/>
                  </a:cubicBezTo>
                  <a:lnTo>
                    <a:pt x="178503" y="7323758"/>
                  </a:lnTo>
                  <a:cubicBezTo>
                    <a:pt x="178503" y="7041105"/>
                    <a:pt x="406136" y="6810981"/>
                    <a:pt x="687074" y="6810981"/>
                  </a:cubicBezTo>
                  <a:lnTo>
                    <a:pt x="1358784" y="6810981"/>
                  </a:lnTo>
                  <a:cubicBezTo>
                    <a:pt x="1639816" y="6810981"/>
                    <a:pt x="1867355" y="6581521"/>
                    <a:pt x="1867355" y="6298204"/>
                  </a:cubicBezTo>
                  <a:lnTo>
                    <a:pt x="1867355" y="5108710"/>
                  </a:lnTo>
                  <a:lnTo>
                    <a:pt x="1867071" y="5108710"/>
                  </a:lnTo>
                  <a:lnTo>
                    <a:pt x="1867071" y="5611910"/>
                  </a:lnTo>
                  <a:cubicBezTo>
                    <a:pt x="1867071" y="5362349"/>
                    <a:pt x="1689991" y="5154697"/>
                    <a:pt x="1456192" y="5108710"/>
                  </a:cubicBezTo>
                  <a:lnTo>
                    <a:pt x="687359" y="5108710"/>
                  </a:lnTo>
                  <a:cubicBezTo>
                    <a:pt x="406421" y="5108710"/>
                    <a:pt x="178787" y="4879250"/>
                    <a:pt x="178787" y="4595933"/>
                  </a:cubicBezTo>
                  <a:lnTo>
                    <a:pt x="178787" y="3918552"/>
                  </a:lnTo>
                  <a:cubicBezTo>
                    <a:pt x="178787" y="3635899"/>
                    <a:pt x="406421" y="3405775"/>
                    <a:pt x="687359" y="3405775"/>
                  </a:cubicBezTo>
                  <a:lnTo>
                    <a:pt x="1688568" y="3405775"/>
                  </a:lnTo>
                  <a:lnTo>
                    <a:pt x="1688568" y="2904566"/>
                  </a:lnTo>
                  <a:cubicBezTo>
                    <a:pt x="1688473" y="2900489"/>
                    <a:pt x="1688283" y="2896506"/>
                    <a:pt x="1688283" y="2892429"/>
                  </a:cubicBezTo>
                  <a:lnTo>
                    <a:pt x="1688283" y="2215048"/>
                  </a:lnTo>
                  <a:cubicBezTo>
                    <a:pt x="1688283" y="1931731"/>
                    <a:pt x="1460744" y="1702271"/>
                    <a:pt x="1179712" y="1702271"/>
                  </a:cubicBezTo>
                  <a:lnTo>
                    <a:pt x="508571" y="1702271"/>
                  </a:lnTo>
                  <a:cubicBezTo>
                    <a:pt x="227634" y="1702271"/>
                    <a:pt x="0" y="1472811"/>
                    <a:pt x="0" y="1189494"/>
                  </a:cubicBezTo>
                  <a:lnTo>
                    <a:pt x="0" y="512777"/>
                  </a:lnTo>
                  <a:cubicBezTo>
                    <a:pt x="0" y="229460"/>
                    <a:pt x="227634" y="0"/>
                    <a:pt x="508571" y="0"/>
                  </a:cubicBezTo>
                  <a:lnTo>
                    <a:pt x="1179712" y="0"/>
                  </a:lnTo>
                  <a:cubicBezTo>
                    <a:pt x="1460744" y="0"/>
                    <a:pt x="1688283" y="229460"/>
                    <a:pt x="1688283" y="512777"/>
                  </a:cubicBezTo>
                  <a:lnTo>
                    <a:pt x="1688283" y="1189494"/>
                  </a:lnTo>
                  <a:cubicBezTo>
                    <a:pt x="1688283" y="1472811"/>
                    <a:pt x="1916486" y="1702271"/>
                    <a:pt x="2196855" y="1702271"/>
                  </a:cubicBezTo>
                  <a:lnTo>
                    <a:pt x="2868659" y="1702271"/>
                  </a:lnTo>
                  <a:cubicBezTo>
                    <a:pt x="2872738" y="1702271"/>
                    <a:pt x="2876721" y="1702461"/>
                    <a:pt x="2880800" y="1702556"/>
                  </a:cubicBezTo>
                  <a:lnTo>
                    <a:pt x="3377515" y="1702556"/>
                  </a:lnTo>
                  <a:lnTo>
                    <a:pt x="3377515" y="513061"/>
                  </a:lnTo>
                  <a:cubicBezTo>
                    <a:pt x="3377515" y="229744"/>
                    <a:pt x="3605054" y="284"/>
                    <a:pt x="3886087" y="284"/>
                  </a:cubicBezTo>
                  <a:lnTo>
                    <a:pt x="4557227" y="284"/>
                  </a:lnTo>
                  <a:cubicBezTo>
                    <a:pt x="4838165" y="284"/>
                    <a:pt x="5065799" y="229744"/>
                    <a:pt x="5065799" y="513061"/>
                  </a:cubicBezTo>
                  <a:lnTo>
                    <a:pt x="5065799" y="1189779"/>
                  </a:lnTo>
                  <a:cubicBezTo>
                    <a:pt x="5065799" y="1473096"/>
                    <a:pt x="5293337" y="1702556"/>
                    <a:pt x="5574370" y="1702556"/>
                  </a:cubicBezTo>
                  <a:lnTo>
                    <a:pt x="5657172" y="1702556"/>
                  </a:lnTo>
                  <a:lnTo>
                    <a:pt x="5657172" y="3405490"/>
                  </a:lnTo>
                  <a:lnTo>
                    <a:pt x="5574370" y="3405490"/>
                  </a:lnTo>
                  <a:close/>
                </a:path>
              </a:pathLst>
            </a:custGeom>
            <a:solidFill>
              <a:srgbClr val="39B0F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453" dirty="0"/>
            </a:p>
          </p:txBody>
        </p:sp>
      </p:grpSp>
      <p:sp>
        <p:nvSpPr>
          <p:cNvPr id="30" name="Рисунок 28">
            <a:extLst>
              <a:ext uri="{FF2B5EF4-FFF2-40B4-BE49-F238E27FC236}">
                <a16:creationId xmlns:a16="http://schemas.microsoft.com/office/drawing/2014/main" id="{BCB1E75A-9CCF-59AC-6F9D-AE51932A5932}"/>
              </a:ext>
            </a:extLst>
          </p:cNvPr>
          <p:cNvSpPr/>
          <p:nvPr/>
        </p:nvSpPr>
        <p:spPr>
          <a:xfrm>
            <a:off x="6039423" y="880267"/>
            <a:ext cx="3105962" cy="4295755"/>
          </a:xfrm>
          <a:custGeom>
            <a:avLst/>
            <a:gdLst>
              <a:gd name="connsiteX0" fmla="*/ 6175195 w 6187659"/>
              <a:gd name="connsiteY0" fmla="*/ 1711198 h 8557038"/>
              <a:gd name="connsiteX1" fmla="*/ 5654712 w 6187659"/>
              <a:gd name="connsiteY1" fmla="*/ 1195801 h 8557038"/>
              <a:gd name="connsiteX2" fmla="*/ 5654712 w 6187659"/>
              <a:gd name="connsiteY2" fmla="*/ 515683 h 8557038"/>
              <a:gd name="connsiteX3" fmla="*/ 5134324 w 6187659"/>
              <a:gd name="connsiteY3" fmla="*/ 286 h 8557038"/>
              <a:gd name="connsiteX4" fmla="*/ 4447514 w 6187659"/>
              <a:gd name="connsiteY4" fmla="*/ 286 h 8557038"/>
              <a:gd name="connsiteX5" fmla="*/ 4090027 w 6187659"/>
              <a:gd name="connsiteY5" fmla="*/ 141299 h 8557038"/>
              <a:gd name="connsiteX6" fmla="*/ 3927126 w 6187659"/>
              <a:gd name="connsiteY6" fmla="*/ 515683 h 8557038"/>
              <a:gd name="connsiteX7" fmla="*/ 3927126 w 6187659"/>
              <a:gd name="connsiteY7" fmla="*/ 1195801 h 8557038"/>
              <a:gd name="connsiteX8" fmla="*/ 3784208 w 6187659"/>
              <a:gd name="connsiteY8" fmla="*/ 1550476 h 8557038"/>
              <a:gd name="connsiteX9" fmla="*/ 3418822 w 6187659"/>
              <a:gd name="connsiteY9" fmla="*/ 1711198 h 8557038"/>
              <a:gd name="connsiteX10" fmla="*/ 3406357 w 6187659"/>
              <a:gd name="connsiteY10" fmla="*/ 1710913 h 8557038"/>
              <a:gd name="connsiteX11" fmla="*/ 2718882 w 6187659"/>
              <a:gd name="connsiteY11" fmla="*/ 1710913 h 8557038"/>
              <a:gd name="connsiteX12" fmla="*/ 2198399 w 6187659"/>
              <a:gd name="connsiteY12" fmla="*/ 1195516 h 8557038"/>
              <a:gd name="connsiteX13" fmla="*/ 2198399 w 6187659"/>
              <a:gd name="connsiteY13" fmla="*/ 515397 h 8557038"/>
              <a:gd name="connsiteX14" fmla="*/ 1677916 w 6187659"/>
              <a:gd name="connsiteY14" fmla="*/ 0 h 8557038"/>
              <a:gd name="connsiteX15" fmla="*/ 991107 w 6187659"/>
              <a:gd name="connsiteY15" fmla="*/ 0 h 8557038"/>
              <a:gd name="connsiteX16" fmla="*/ 402875 w 6187659"/>
              <a:gd name="connsiteY16" fmla="*/ 375717 h 8557038"/>
              <a:gd name="connsiteX17" fmla="*/ 0 w 6187659"/>
              <a:gd name="connsiteY17" fmla="*/ 3103903 h 8557038"/>
              <a:gd name="connsiteX18" fmla="*/ 653601 w 6187659"/>
              <a:gd name="connsiteY18" fmla="*/ 3422397 h 8557038"/>
              <a:gd name="connsiteX19" fmla="*/ 653601 w 6187659"/>
              <a:gd name="connsiteY19" fmla="*/ 4619150 h 8557038"/>
              <a:gd name="connsiteX20" fmla="*/ 1174084 w 6187659"/>
              <a:gd name="connsiteY20" fmla="*/ 5134547 h 8557038"/>
              <a:gd name="connsiteX21" fmla="*/ 1960899 w 6187659"/>
              <a:gd name="connsiteY21" fmla="*/ 5134547 h 8557038"/>
              <a:gd name="connsiteX22" fmla="*/ 2381377 w 6187659"/>
              <a:gd name="connsiteY22" fmla="*/ 5640328 h 8557038"/>
              <a:gd name="connsiteX23" fmla="*/ 2381377 w 6187659"/>
              <a:gd name="connsiteY23" fmla="*/ 5134547 h 8557038"/>
              <a:gd name="connsiteX24" fmla="*/ 2381662 w 6187659"/>
              <a:gd name="connsiteY24" fmla="*/ 5134547 h 8557038"/>
              <a:gd name="connsiteX25" fmla="*/ 2381662 w 6187659"/>
              <a:gd name="connsiteY25" fmla="*/ 6330063 h 8557038"/>
              <a:gd name="connsiteX26" fmla="*/ 1861179 w 6187659"/>
              <a:gd name="connsiteY26" fmla="*/ 6845460 h 8557038"/>
              <a:gd name="connsiteX27" fmla="*/ 1173799 w 6187659"/>
              <a:gd name="connsiteY27" fmla="*/ 6845460 h 8557038"/>
              <a:gd name="connsiteX28" fmla="*/ 653316 w 6187659"/>
              <a:gd name="connsiteY28" fmla="*/ 7360857 h 8557038"/>
              <a:gd name="connsiteX29" fmla="*/ 653316 w 6187659"/>
              <a:gd name="connsiteY29" fmla="*/ 8041642 h 8557038"/>
              <a:gd name="connsiteX30" fmla="*/ 1173799 w 6187659"/>
              <a:gd name="connsiteY30" fmla="*/ 8557039 h 8557038"/>
              <a:gd name="connsiteX31" fmla="*/ 6187659 w 6187659"/>
              <a:gd name="connsiteY31" fmla="*/ 8557039 h 8557038"/>
              <a:gd name="connsiteX32" fmla="*/ 6175195 w 6187659"/>
              <a:gd name="connsiteY32" fmla="*/ 1711389 h 855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87659" h="8557038">
                <a:moveTo>
                  <a:pt x="6175195" y="1711198"/>
                </a:moveTo>
                <a:cubicBezTo>
                  <a:pt x="5887645" y="1711198"/>
                  <a:pt x="5654712" y="1480588"/>
                  <a:pt x="5654712" y="1195801"/>
                </a:cubicBezTo>
                <a:lnTo>
                  <a:pt x="5654712" y="515683"/>
                </a:lnTo>
                <a:cubicBezTo>
                  <a:pt x="5654807" y="230991"/>
                  <a:pt x="5421874" y="286"/>
                  <a:pt x="5134324" y="286"/>
                </a:cubicBezTo>
                <a:lnTo>
                  <a:pt x="4447514" y="286"/>
                </a:lnTo>
                <a:cubicBezTo>
                  <a:pt x="4406123" y="1523"/>
                  <a:pt x="4233422" y="10854"/>
                  <a:pt x="4090027" y="141299"/>
                </a:cubicBezTo>
                <a:cubicBezTo>
                  <a:pt x="3925984" y="290500"/>
                  <a:pt x="3926460" y="483310"/>
                  <a:pt x="3927126" y="515683"/>
                </a:cubicBezTo>
                <a:lnTo>
                  <a:pt x="3927126" y="1195801"/>
                </a:lnTo>
                <a:cubicBezTo>
                  <a:pt x="3927983" y="1230650"/>
                  <a:pt x="3928363" y="1404226"/>
                  <a:pt x="3784208" y="1550476"/>
                </a:cubicBezTo>
                <a:cubicBezTo>
                  <a:pt x="3639957" y="1696726"/>
                  <a:pt x="3455837" y="1709389"/>
                  <a:pt x="3418822" y="1711198"/>
                </a:cubicBezTo>
                <a:cubicBezTo>
                  <a:pt x="3414636" y="1711103"/>
                  <a:pt x="3410544" y="1710913"/>
                  <a:pt x="3406357" y="1710913"/>
                </a:cubicBezTo>
                <a:lnTo>
                  <a:pt x="2718882" y="1710913"/>
                </a:lnTo>
                <a:cubicBezTo>
                  <a:pt x="2431998" y="1710913"/>
                  <a:pt x="2198399" y="1480303"/>
                  <a:pt x="2198399" y="1195516"/>
                </a:cubicBezTo>
                <a:lnTo>
                  <a:pt x="2198399" y="515397"/>
                </a:lnTo>
                <a:cubicBezTo>
                  <a:pt x="2198399" y="230705"/>
                  <a:pt x="1965466" y="0"/>
                  <a:pt x="1677916" y="0"/>
                </a:cubicBezTo>
                <a:lnTo>
                  <a:pt x="991107" y="0"/>
                </a:lnTo>
                <a:cubicBezTo>
                  <a:pt x="703556" y="0"/>
                  <a:pt x="402875" y="91025"/>
                  <a:pt x="402875" y="375717"/>
                </a:cubicBezTo>
                <a:lnTo>
                  <a:pt x="0" y="3103903"/>
                </a:lnTo>
                <a:lnTo>
                  <a:pt x="653601" y="3422397"/>
                </a:lnTo>
                <a:lnTo>
                  <a:pt x="653601" y="4619150"/>
                </a:lnTo>
                <a:cubicBezTo>
                  <a:pt x="653601" y="4903842"/>
                  <a:pt x="886534" y="5134547"/>
                  <a:pt x="1174084" y="5134547"/>
                </a:cubicBezTo>
                <a:lnTo>
                  <a:pt x="1960899" y="5134547"/>
                </a:lnTo>
                <a:cubicBezTo>
                  <a:pt x="2200112" y="5180726"/>
                  <a:pt x="2381377" y="5389532"/>
                  <a:pt x="2381377" y="5640328"/>
                </a:cubicBezTo>
                <a:lnTo>
                  <a:pt x="2381377" y="5134547"/>
                </a:lnTo>
                <a:lnTo>
                  <a:pt x="2381662" y="5134547"/>
                </a:lnTo>
                <a:lnTo>
                  <a:pt x="2381662" y="6330063"/>
                </a:lnTo>
                <a:cubicBezTo>
                  <a:pt x="2381662" y="6614754"/>
                  <a:pt x="2148730" y="6845460"/>
                  <a:pt x="1861179" y="6845460"/>
                </a:cubicBezTo>
                <a:lnTo>
                  <a:pt x="1173799" y="6845460"/>
                </a:lnTo>
                <a:cubicBezTo>
                  <a:pt x="886249" y="6845460"/>
                  <a:pt x="653316" y="7076736"/>
                  <a:pt x="653316" y="7360857"/>
                </a:cubicBezTo>
                <a:lnTo>
                  <a:pt x="653316" y="8041642"/>
                </a:lnTo>
                <a:cubicBezTo>
                  <a:pt x="653316" y="8326334"/>
                  <a:pt x="886249" y="8557039"/>
                  <a:pt x="1173799" y="8557039"/>
                </a:cubicBezTo>
                <a:lnTo>
                  <a:pt x="6187659" y="8557039"/>
                </a:lnTo>
                <a:lnTo>
                  <a:pt x="6175195" y="1711389"/>
                </a:lnTo>
                <a:close/>
              </a:path>
            </a:pathLst>
          </a:custGeom>
          <a:blipFill>
            <a:blip r:embed="rId2"/>
            <a:stretch>
              <a:fillRect l="-9871" t="-9781" r="-8341" b="-8433"/>
            </a:stretch>
          </a:blip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453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219F2-BE41-D298-E140-79D5C446BF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25780" cy="101653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711">
                <a:solidFill>
                  <a:schemeClr val="tx1"/>
                </a:solidFill>
              </a:defRPr>
            </a:lvl1pPr>
          </a:lstStyle>
          <a:p>
            <a:r>
              <a:rPr lang="ru-RU" dirty="0">
                <a:effectLst/>
              </a:rPr>
              <a:t>Очень – очень длинный заголовок презентации 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F3798-E5E3-5579-8DCA-824EA7F10B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70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96796D-D35D-9441-3C75-98B8384DEE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9B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453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3EEC47-AF66-9782-A887-4E08D6748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14006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Разделяющий слайд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5819803-A589-AA10-C482-1473B33D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bg2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420FE6-C296-8D34-C8FB-C202C4DE7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9438" y="66146"/>
            <a:ext cx="3640069" cy="501120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88527A-7C7D-1735-8797-2DFD65CA7D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ка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96796D-D35D-9441-3C75-98B8384DEE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53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3EEC47-AF66-9782-A887-4E08D67489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220" y="2065514"/>
            <a:ext cx="4014006" cy="1016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12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Разделяющий слайд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5819803-A589-AA10-C482-1473B33D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220" y="3342000"/>
            <a:ext cx="397906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342895" indent="0" algn="ctr">
              <a:buNone/>
              <a:defRPr sz="1500"/>
            </a:lvl2pPr>
            <a:lvl3pPr marL="685789" indent="0" algn="ctr">
              <a:buNone/>
              <a:defRPr sz="1350"/>
            </a:lvl3pPr>
            <a:lvl4pPr marL="1028683" indent="0" algn="ctr">
              <a:buNone/>
              <a:defRPr sz="1200"/>
            </a:lvl4pPr>
            <a:lvl5pPr marL="1371578" indent="0" algn="ctr">
              <a:buNone/>
              <a:defRPr sz="1200"/>
            </a:lvl5pPr>
            <a:lvl6pPr marL="1714473" indent="0" algn="ctr">
              <a:buNone/>
              <a:defRPr sz="1200"/>
            </a:lvl6pPr>
            <a:lvl7pPr marL="2057367" indent="0" algn="ctr">
              <a:buNone/>
              <a:defRPr sz="1200"/>
            </a:lvl7pPr>
            <a:lvl8pPr marL="2400262" indent="0" algn="ctr">
              <a:buNone/>
              <a:defRPr sz="1200"/>
            </a:lvl8pPr>
            <a:lvl9pPr marL="2743156" indent="0" algn="ctr">
              <a:buNone/>
              <a:defRPr sz="12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420FE6-C296-8D34-C8FB-C202C4DE7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9438" y="66146"/>
            <a:ext cx="3640069" cy="50112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0CA68D-FD74-0C8B-C7F7-340F8E079E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29" y="620713"/>
            <a:ext cx="1605963" cy="4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1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D6B9-82B8-BE37-D399-B097B884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27" y="543489"/>
            <a:ext cx="7886700" cy="3448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Важные цифры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4C3D82-5032-469A-ABA0-C45283106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3586" y="4631972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8" b="0">
                <a:solidFill>
                  <a:srgbClr val="808080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ru-RU" dirty="0"/>
              <a:t>Мелкая подпись к графику, диаграмме или картинке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DAF1BE-86E9-3366-A0BB-237B5F8E4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33014" y="463197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8" b="0" i="0">
                <a:solidFill>
                  <a:srgbClr val="808080"/>
                </a:solidFill>
                <a:latin typeface="IBM Plex Sans" panose="020B0503050203000203" pitchFamily="34" charset="0"/>
              </a:defRPr>
            </a:lvl1pPr>
          </a:lstStyle>
          <a:p>
            <a:fld id="{7F51F9F8-EAF5-D645-AF75-0522F1FAF6E8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377AB3C-0402-F5C4-12A5-B5752612CF85}"/>
              </a:ext>
            </a:extLst>
          </p:cNvPr>
          <p:cNvGrpSpPr/>
          <p:nvPr userDrawn="1"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3AF97CA0-10DF-3F33-CC64-13DB9058290D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5235B4D-2651-AAE3-0BE9-693FEAC199E4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8666AD23-099C-BFD6-0537-BB79D71DA83F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8044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6" r:id="rId2"/>
    <p:sldLayoutId id="2147483707" r:id="rId3"/>
    <p:sldLayoutId id="2147483708" r:id="rId4"/>
    <p:sldLayoutId id="2147483703" r:id="rId5"/>
    <p:sldLayoutId id="2147483702" r:id="rId6"/>
    <p:sldLayoutId id="2147483705" r:id="rId7"/>
    <p:sldLayoutId id="2147483677" r:id="rId8"/>
    <p:sldLayoutId id="2147483690" r:id="rId9"/>
    <p:sldLayoutId id="2147483691" r:id="rId10"/>
    <p:sldLayoutId id="2147483692" r:id="rId11"/>
    <p:sldLayoutId id="2147483709" r:id="rId12"/>
    <p:sldLayoutId id="2147483701" r:id="rId13"/>
  </p:sldLayoutIdLst>
  <p:hf hdr="0" dt="0"/>
  <p:txStyles>
    <p:titleStyle>
      <a:lvl1pPr algn="l" defTabSz="685789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</p:titleStyle>
    <p:bodyStyle>
      <a:lvl1pPr marL="171447" indent="-171447" algn="l" defTabSz="68578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2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36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31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26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20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14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09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03" indent="-171447" algn="l" defTabSz="6857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5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9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83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78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73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67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62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56" algn="l" defTabSz="6857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5" userDrawn="1">
          <p15:clr>
            <a:srgbClr val="F26B43"/>
          </p15:clr>
        </p15:guide>
        <p15:guide id="2" orient="horz" pos="391" userDrawn="1">
          <p15:clr>
            <a:srgbClr val="F26B43"/>
          </p15:clr>
        </p15:guide>
        <p15:guide id="3" pos="5419" userDrawn="1">
          <p15:clr>
            <a:srgbClr val="F26B43"/>
          </p15:clr>
        </p15:guide>
        <p15:guide id="4" orient="horz" pos="28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physicsbaseddeeplearning.or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ytorch.org/tutorials/beginner/blitz/autograd_tutorial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hyperlink" Target="https://chat.deepseek.com/" TargetMode="Externa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hyperlink" Target="https://youtu.be/IDIv92Z6Qvc?si=czpC1RYxilYXYtG_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hyperlink" Target="https://youtu.be/IDIv92Z6Qvc?si=czpC1RYxilYXYtG_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youtu.be/IDIv92Z6Qvc?si=czpC1RYxilYXYtG_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DIv92Z6Qvc?si=czpC1RYxilYXYtG_" TargetMode="External"/><Relationship Id="rId2" Type="http://schemas.openxmlformats.org/officeDocument/2006/relationships/hyperlink" Target="https://github.com/Mechanics-Mechatronics-and-Robotics/ML-2024/blob/main/Lecture_14/PINN_demo.ipynb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hyperlink" Target="https://beltoforion.de/en/harmonic_oscillator/" TargetMode="External"/><Relationship Id="rId4" Type="http://schemas.openxmlformats.org/officeDocument/2006/relationships/image" Target="../media/image5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microsoft.com/office/2017/06/relationships/model3d" Target="../media/model3d1.glb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microsoft.com/office/2017/06/relationships/model3d" Target="../media/model3d2.glb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04.png"/><Relationship Id="rId3" Type="http://schemas.openxmlformats.org/officeDocument/2006/relationships/image" Target="../media/image75.png"/><Relationship Id="rId7" Type="http://schemas.openxmlformats.org/officeDocument/2006/relationships/image" Target="../media/image100.png"/><Relationship Id="rId12" Type="http://schemas.openxmlformats.org/officeDocument/2006/relationships/image" Target="../media/image8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5" Type="http://schemas.openxmlformats.org/officeDocument/2006/relationships/image" Target="../media/image105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7.png"/><Relationship Id="rId7" Type="http://schemas.openxmlformats.org/officeDocument/2006/relationships/image" Target="../media/image10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youtu.be/IDIv92Z6Qvc?si=czpC1RYxilYXYtG_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youtu.be/IDIv92Z6Qvc?si=czpC1RYxilYXYtG_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youtu.be/IDIv92Z6Qvc?si=czpC1RYxilYXYtG_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DIv92Z6Qvc?si=czpC1RYxilYXYtG_" TargetMode="External"/><Relationship Id="rId2" Type="http://schemas.openxmlformats.org/officeDocument/2006/relationships/hyperlink" Target="https://github.com/Mechanics-Mechatronics-and-Robotics/ML-2024/blob/main/Lecture_14/PINN_demo.ipynb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DIv92Z6Qvc?si=czpC1RYxilYXYtG_" TargetMode="External"/><Relationship Id="rId2" Type="http://schemas.openxmlformats.org/officeDocument/2006/relationships/hyperlink" Target="https://github.com/Mechanics-Mechatronics-and-Robotics/ML-2024/blob/main/Lecture_14/PINN_demo.ipynb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publications.aston.ac.uk/id/eprint/44670/1/Kornaeva_et_al_AAM_Method_to_measure_non_Newtonian_fluids_viscosity_inertial_viscometer_with_computer_vision_system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gif"/><Relationship Id="rId7" Type="http://schemas.openxmlformats.org/officeDocument/2006/relationships/image" Target="../media/image1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jpe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a.kornaev@innopolis.ru" TargetMode="Externa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customXml" Target="../ink/ink5.xml"/><Relationship Id="rId3" Type="http://schemas.openxmlformats.org/officeDocument/2006/relationships/image" Target="../media/image152.png"/><Relationship Id="rId7" Type="http://schemas.openxmlformats.org/officeDocument/2006/relationships/customXml" Target="../ink/ink2.xml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image" Target="../media/image15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159.png"/><Relationship Id="rId10" Type="http://schemas.openxmlformats.org/officeDocument/2006/relationships/image" Target="../media/image156.png"/><Relationship Id="rId4" Type="http://schemas.openxmlformats.org/officeDocument/2006/relationships/image" Target="../media/image153.png"/><Relationship Id="rId9" Type="http://schemas.openxmlformats.org/officeDocument/2006/relationships/customXml" Target="../ink/ink3.xml"/><Relationship Id="rId14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1.wmf"/><Relationship Id="rId18" Type="http://schemas.openxmlformats.org/officeDocument/2006/relationships/image" Target="../media/image3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12" Type="http://schemas.openxmlformats.org/officeDocument/2006/relationships/image" Target="../media/image30.wmf"/><Relationship Id="rId17" Type="http://schemas.openxmlformats.org/officeDocument/2006/relationships/image" Target="../media/image35.wmf"/><Relationship Id="rId2" Type="http://schemas.openxmlformats.org/officeDocument/2006/relationships/image" Target="../media/image20.wmf"/><Relationship Id="rId16" Type="http://schemas.openxmlformats.org/officeDocument/2006/relationships/image" Target="../media/image3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5" Type="http://schemas.openxmlformats.org/officeDocument/2006/relationships/image" Target="../media/image33.wmf"/><Relationship Id="rId10" Type="http://schemas.openxmlformats.org/officeDocument/2006/relationships/image" Target="../media/image28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Relationship Id="rId14" Type="http://schemas.openxmlformats.org/officeDocument/2006/relationships/image" Target="../media/image3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1.wmf"/><Relationship Id="rId18" Type="http://schemas.openxmlformats.org/officeDocument/2006/relationships/image" Target="../media/image38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12" Type="http://schemas.openxmlformats.org/officeDocument/2006/relationships/image" Target="../media/image30.wmf"/><Relationship Id="rId17" Type="http://schemas.openxmlformats.org/officeDocument/2006/relationships/image" Target="../media/image37.wmf"/><Relationship Id="rId2" Type="http://schemas.openxmlformats.org/officeDocument/2006/relationships/image" Target="../media/image20.wmf"/><Relationship Id="rId16" Type="http://schemas.openxmlformats.org/officeDocument/2006/relationships/image" Target="../media/image34.wmf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5" Type="http://schemas.openxmlformats.org/officeDocument/2006/relationships/image" Target="../media/image33.wmf"/><Relationship Id="rId10" Type="http://schemas.openxmlformats.org/officeDocument/2006/relationships/image" Target="../media/image28.wmf"/><Relationship Id="rId19" Type="http://schemas.openxmlformats.org/officeDocument/2006/relationships/image" Target="../media/image39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Relationship Id="rId14" Type="http://schemas.openxmlformats.org/officeDocument/2006/relationships/image" Target="../media/image3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baseddeeplearning.org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df.directindustry.com/pdf/ansys/ansys-fluent-brochure/9123-233594.html" TargetMode="Externa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hysicsbaseddeeplearning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76A50-18AE-4E23-2A6E-FB3F54503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40" y="1146369"/>
            <a:ext cx="4801347" cy="1800000"/>
          </a:xfrm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1400" dirty="0"/>
              <a:t>2024 (ML-2024)</a:t>
            </a:r>
            <a:br>
              <a:rPr lang="en-US" sz="1400" dirty="0"/>
            </a:br>
            <a:r>
              <a:rPr lang="en-US" sz="1600" dirty="0"/>
              <a:t>Lecture </a:t>
            </a:r>
            <a:r>
              <a:rPr lang="ru-RU" sz="1600" dirty="0"/>
              <a:t>1</a:t>
            </a:r>
            <a:r>
              <a:rPr lang="en-US" sz="1600" dirty="0"/>
              <a:t>4. Physics-informed </a:t>
            </a:r>
            <a:br>
              <a:rPr lang="en-US" sz="1600" dirty="0"/>
            </a:br>
            <a:r>
              <a:rPr lang="en-US" sz="1600" dirty="0"/>
              <a:t>neural networks</a:t>
            </a:r>
            <a:br>
              <a:rPr lang="en-US" sz="1600" dirty="0"/>
            </a:br>
            <a:endParaRPr lang="ru-RU" sz="1050" dirty="0">
              <a:solidFill>
                <a:srgbClr val="595959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D48AEF3-AB0E-B87B-5013-97EA6C8FD874}"/>
              </a:ext>
            </a:extLst>
          </p:cNvPr>
          <p:cNvSpPr txBox="1">
            <a:spLocks/>
          </p:cNvSpPr>
          <p:nvPr/>
        </p:nvSpPr>
        <p:spPr>
          <a:xfrm>
            <a:off x="605539" y="3500651"/>
            <a:ext cx="4874037" cy="1095162"/>
          </a:xfrm>
          <a:prstGeom prst="rect">
            <a:avLst/>
          </a:prstGeom>
        </p:spPr>
        <p:txBody>
          <a:bodyPr/>
          <a:lstStyle>
            <a:lvl1pPr marL="0" indent="0" algn="l" defTabSz="68578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895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9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83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78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73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67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62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56" indent="0" algn="ctr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by Alexei Valerievich Kornaev,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Dr. habil. in Eng. Sc., </a:t>
            </a:r>
            <a:b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Researcher at the RC for AI, Assoc. Prof.</a:t>
            </a:r>
            <a:r>
              <a:rPr lang="ru-RU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of the Robotics and CV Master’s Program, </a:t>
            </a:r>
            <a:r>
              <a:rPr lang="en-US" sz="1200">
                <a:solidFill>
                  <a:srgbClr val="40BA21"/>
                </a:solidFill>
              </a:rPr>
              <a:t>Innopolis University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Researcher at the RC for AI, </a:t>
            </a:r>
            <a:r>
              <a:rPr lang="en-US" sz="1200">
                <a:solidFill>
                  <a:srgbClr val="134682"/>
                </a:solidFill>
              </a:rPr>
              <a:t>National RC for Oncology n.a. NN Blohin</a:t>
            </a:r>
          </a:p>
          <a:p>
            <a:pPr>
              <a:spcBef>
                <a:spcPts val="0"/>
              </a:spcBef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Professor at the Dept. of Mechatronics, Mechanics, and Robotics, </a:t>
            </a:r>
            <a:r>
              <a:rPr lang="en-US" sz="1200">
                <a:solidFill>
                  <a:srgbClr val="0070C0"/>
                </a:solidFill>
              </a:rPr>
              <a:t>Orel State University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429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94834-A607-6C53-AFB7-F928156D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684EAAD-C06D-8A3B-B4C9-34AB08152ECC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3F3C7E84-860B-971F-0090-1070A184D3ED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BA5181A-1D19-41B8-EA08-3BA6D7F73E72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EE25915-AD67-FEB2-33A3-4198ADF7641D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ABAB5515-05DE-906B-C5C2-DA1A25CD31B4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B70FD7FF-2911-1141-D4BB-8B8E9870DD3E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0D9F0-7307-4C04-4806-2FC964837DC7}"/>
              </a:ext>
            </a:extLst>
          </p:cNvPr>
          <p:cNvSpPr txBox="1"/>
          <p:nvPr/>
        </p:nvSpPr>
        <p:spPr>
          <a:xfrm>
            <a:off x="5137596" y="4602237"/>
            <a:ext cx="34626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N. </a:t>
            </a:r>
            <a:r>
              <a:rPr lang="en-US" sz="9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Thuerey</a:t>
            </a:r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et al. </a:t>
            </a:r>
            <a:r>
              <a:rPr lang="en-US" sz="9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Physics-based Deep Learning </a:t>
            </a:r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. WWW, 2021</a:t>
            </a:r>
            <a:endParaRPr lang="ru-RU" sz="900" dirty="0"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50C41F-1060-6A82-2173-B363C6C5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1400175"/>
            <a:ext cx="4486275" cy="1743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9BE48-DC98-B0C9-9FA5-8180228E3BCA}"/>
                  </a:ext>
                </a:extLst>
              </p:cNvPr>
              <p:cNvSpPr txBox="1"/>
              <p:nvPr/>
            </p:nvSpPr>
            <p:spPr>
              <a:xfrm>
                <a:off x="597588" y="1209263"/>
                <a:ext cx="4294452" cy="147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IBM Plex Sans" panose="020B0503050203000203" pitchFamily="34" charset="0"/>
                  </a:rPr>
                  <a:t>Given PDE: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10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10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1100" b="1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num>
                      <m:den>
                        <m:r>
                          <a:rPr lang="en-US" sz="110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110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𝑭</m:t>
                    </m:r>
                    <m:d>
                      <m:dPr>
                        <m:ctrlPr>
                          <a:rPr lang="en-US" sz="1100" b="1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num>
                          <m:den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den>
                        </m:f>
                        <m:r>
                          <a:rPr lang="en-US" sz="110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10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num>
                          <m:den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100" b="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100" b="1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100" b="1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…,</m:t>
                        </m:r>
                        <m:f>
                          <m:fPr>
                            <m:ctrlP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100" b="0" i="1" spc="-3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num>
                          <m:den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100" b="0" i="1" spc="-3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100" dirty="0">
                    <a:latin typeface="IBM Plex Sans" panose="020B0503050203000203" pitchFamily="34" charset="0"/>
                  </a:rPr>
                  <a:t>,</a:t>
                </a:r>
              </a:p>
              <a:p>
                <a:r>
                  <a:rPr lang="en-US" sz="1100" dirty="0">
                    <a:latin typeface="IBM Plex Sans" panose="020B0503050203000203" pitchFamily="34" charset="0"/>
                  </a:rPr>
                  <a:t>with unknown function: </a:t>
                </a:r>
                <a14:m>
                  <m:oMath xmlns:m="http://schemas.openxmlformats.org/officeDocument/2006/math"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sz="1100" i="1" spc="-3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d>
                      <m:dPr>
                        <m:ctrlPr>
                          <a:rPr lang="en-US" sz="1100" b="0" i="1" spc="-3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100" b="1" i="1" spc="-3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1100" b="0" i="1" spc="-3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sz="1100" b="0" i="1" spc="-3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sz="1100" b="0" i="1" spc="-3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sz="1100" b="0" spc="-30" dirty="0">
                  <a:effectLst/>
                  <a:latin typeface="IBM Plex Sans" panose="020B0503050203000203" pitchFamily="34" charset="0"/>
                  <a:cs typeface="Arial" panose="020B0604020202020204" pitchFamily="34" charset="0"/>
                </a:endParaRPr>
              </a:p>
              <a:p>
                <a:endParaRPr lang="en-US" sz="1100" dirty="0">
                  <a:latin typeface="IBM Plex Sans" panose="020B0503050203000203" pitchFamily="34" charset="0"/>
                </a:endParaRPr>
              </a:p>
              <a:p>
                <a:r>
                  <a:rPr lang="en-US" sz="1100" dirty="0">
                    <a:latin typeface="IBM Plex Sans" panose="020B0503050203000203" pitchFamily="34" charset="0"/>
                  </a:rPr>
                  <a:t>Residual </a:t>
                </a:r>
                <a14:m>
                  <m:oMath xmlns:m="http://schemas.openxmlformats.org/officeDocument/2006/math"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𝑹</m:t>
                    </m:r>
                  </m:oMath>
                </a14:m>
                <a:r>
                  <a:rPr lang="en-US" sz="1100" dirty="0">
                    <a:latin typeface="IBM Plex Sans" panose="020B0503050203000203" pitchFamily="34" charset="0"/>
                  </a:rPr>
                  <a:t> should be equal to zero: </a:t>
                </a:r>
                <a14:m>
                  <m:oMath xmlns:m="http://schemas.openxmlformats.org/officeDocument/2006/math">
                    <m:r>
                      <a:rPr lang="en-US" sz="1100" b="1" i="1" spc="-3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𝑹</m:t>
                    </m:r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10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10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1100" b="1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num>
                      <m:den>
                        <m:r>
                          <a:rPr lang="en-US" sz="110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110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  <m:r>
                      <a:rPr lang="en-US" sz="1100" b="1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100" b="1" i="1" spc="-3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𝑭</m:t>
                    </m:r>
                    <m:d>
                      <m:dPr>
                        <m:ctrlPr>
                          <a:rPr lang="en-US" sz="1100" b="1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num>
                          <m:den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den>
                        </m:f>
                        <m:r>
                          <a:rPr lang="en-US" sz="110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num>
                          <m:den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100" b="1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f>
                          <m:fPr>
                            <m:ctrlP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10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num>
                          <m:den>
                            <m:r>
                              <a:rPr lang="en-US" sz="110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10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100" dirty="0">
                    <a:latin typeface="IBM Plex Sans" panose="020B0503050203000203" pitchFamily="34" charset="0"/>
                  </a:rPr>
                  <a:t>.</a:t>
                </a:r>
              </a:p>
              <a:p>
                <a:endParaRPr lang="en-US" sz="1100" dirty="0">
                  <a:latin typeface="IBM Plex Sans" panose="020B0503050203000203" pitchFamily="34" charset="0"/>
                </a:endParaRPr>
              </a:p>
              <a:p>
                <a:endParaRPr lang="ru-RU" sz="11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9BE48-DC98-B0C9-9FA5-8180228E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8" y="1209263"/>
                <a:ext cx="4294452" cy="1475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FDBD52-ED8E-3FA4-D2F9-331A69C3D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55" y="2571750"/>
            <a:ext cx="3171825" cy="571500"/>
          </a:xfrm>
          <a:prstGeom prst="rect">
            <a:avLst/>
          </a:prstGeom>
          <a:ln>
            <a:solidFill>
              <a:srgbClr val="40BA2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113EA-6276-A98E-6770-FD784BAA4D35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Physics-informed machine learning: physical loss terms (DEs participation level: up to 100 %)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58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5295-13F7-B578-AA02-28E100C7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A24CA0C-AD22-05FF-4D31-7B5B06166D6F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E2EAC7-E763-B364-A70F-39B830738C9F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76B1D70-7DA7-461B-48F8-DD10EEAB14A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D82B554-A344-74A3-CE9B-95AECB61779C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4199F30C-E064-E075-1A99-28516193FBBE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36A50A13-E434-7369-59CB-CC0C96F9BFC6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21D8A-7296-EA06-18C3-20FAD2857F96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Physics-informed machine learning: physical loss (a conservation law: 100 %)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1D23B5-327E-D30D-DCBE-9DA4A58D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88" y="1016569"/>
            <a:ext cx="5619940" cy="177837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E1D8F1A-04FC-3F94-F63C-D8D5326343CA}"/>
              </a:ext>
            </a:extLst>
          </p:cNvPr>
          <p:cNvSpPr/>
          <p:nvPr/>
        </p:nvSpPr>
        <p:spPr>
          <a:xfrm>
            <a:off x="2246563" y="2273483"/>
            <a:ext cx="2347063" cy="434594"/>
          </a:xfrm>
          <a:prstGeom prst="rect">
            <a:avLst/>
          </a:prstGeom>
          <a:solidFill>
            <a:srgbClr val="C4301E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80441A5-7F94-C033-366F-90D2C83B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146" t="-4499" r="25147" b="4499"/>
          <a:stretch/>
        </p:blipFill>
        <p:spPr>
          <a:xfrm>
            <a:off x="2313264" y="3248647"/>
            <a:ext cx="6276362" cy="1325542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C2BF09-FF40-A9DD-0BDC-A1F725EAFFB1}"/>
              </a:ext>
            </a:extLst>
          </p:cNvPr>
          <p:cNvSpPr/>
          <p:nvPr/>
        </p:nvSpPr>
        <p:spPr>
          <a:xfrm>
            <a:off x="4572000" y="4111691"/>
            <a:ext cx="1300717" cy="364338"/>
          </a:xfrm>
          <a:prstGeom prst="rect">
            <a:avLst/>
          </a:prstGeom>
          <a:solidFill>
            <a:srgbClr val="C4301E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47099A2-68FE-42C8-70F3-8FC907A6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8" y="2954540"/>
            <a:ext cx="3891974" cy="1647697"/>
          </a:xfrm>
          <a:prstGeom prst="rect">
            <a:avLst/>
          </a:prstGeom>
        </p:spPr>
      </p:pic>
      <p:sp>
        <p:nvSpPr>
          <p:cNvPr id="27" name="Google Shape;199;p36">
            <a:extLst>
              <a:ext uri="{FF2B5EF4-FFF2-40B4-BE49-F238E27FC236}">
                <a16:creationId xmlns:a16="http://schemas.microsoft.com/office/drawing/2014/main" id="{D83D5C50-426A-F6F5-B291-28A829EE5BB0}"/>
              </a:ext>
            </a:extLst>
          </p:cNvPr>
          <p:cNvSpPr txBox="1"/>
          <p:nvPr/>
        </p:nvSpPr>
        <p:spPr>
          <a:xfrm>
            <a:off x="602932" y="4604566"/>
            <a:ext cx="768000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900" dirty="0"/>
              <a:t>Samaniego</a:t>
            </a:r>
            <a:r>
              <a:rPr lang="en-US" sz="900" dirty="0"/>
              <a:t> </a:t>
            </a:r>
            <a:r>
              <a:rPr lang="ru-RU" sz="900" dirty="0"/>
              <a:t>E</a:t>
            </a:r>
            <a:r>
              <a:rPr lang="en-US" sz="900" dirty="0"/>
              <a:t>. et al. An Energy Approach to the Solution of Partial Differential Equations in Computational Mechanics via Machine Learning: Concepts, Implementation and Applications. Computer Methods in Applied Mechanics and Engineering, 2019</a:t>
            </a:r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351671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F471-07D9-D916-6616-367B33467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C15DC05-1273-9E6F-E81C-A4B1EBC75C30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F8BD39D-FB59-9E1B-919B-72BD98DCC802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E3F0EDB-30CF-5AF7-8138-F46978630585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D5CDAAC-E24F-6E36-ED71-74B71825DCF6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38BE83F4-6404-2F74-4A20-8098A0B48F28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C1D6F700-4D47-DCFF-397B-FF24BAC79B58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EE0646F-C9E2-0070-537F-43AB9A2DCEE4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Good news: AI libraries (Pytorch, TF) can calculate derivatives very well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BA90F-E866-675D-64F6-CC8A270E73E0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Autograd tutorial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BA628-C9F6-3788-171B-15ACE504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314" y="899897"/>
            <a:ext cx="3877969" cy="29456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0303B45-76DF-5991-7067-D81D6ECEF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25" y="4117761"/>
            <a:ext cx="3908338" cy="476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F74428-A4BD-402F-B75B-7AEEF62494A2}"/>
              </a:ext>
            </a:extLst>
          </p:cNvPr>
          <p:cNvSpPr txBox="1"/>
          <p:nvPr/>
        </p:nvSpPr>
        <p:spPr>
          <a:xfrm>
            <a:off x="7199194" y="4597642"/>
            <a:ext cx="1397256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hlinkClick r:id="rId5"/>
              </a:rPr>
              <a:t>Deep Seek </a:t>
            </a:r>
            <a:r>
              <a:rPr lang="en-US" dirty="0">
                <a:hlinkClick r:id="rId5"/>
              </a:rPr>
              <a:t>code</a:t>
            </a:r>
            <a:r>
              <a:rPr lang="et-EE" dirty="0">
                <a:hlinkClick r:id="rId5"/>
              </a:rPr>
              <a:t>s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6FEB2C-A315-3876-4190-F6CDF7B94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32" y="1941468"/>
            <a:ext cx="4126353" cy="26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6B43-7D20-6727-A078-A06E3247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45FCAA-B03B-CA94-9687-491C3A70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26" y="1221227"/>
            <a:ext cx="3643608" cy="2725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BBE5E-77D6-FCE0-C738-078DF2B6BB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727" y="543705"/>
            <a:ext cx="7886700" cy="344822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B8657862-DCFE-7410-C3D3-D4901E4C89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33015" y="4631753"/>
            <a:ext cx="2057400" cy="273815"/>
          </a:xfrm>
        </p:spPr>
        <p:txBody>
          <a:bodyPr/>
          <a:lstStyle/>
          <a:p>
            <a:fld id="{7F51F9F8-EAF5-D645-AF75-0522F1FAF6E8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8" name="Нижний колонтитул 4">
            <a:extLst>
              <a:ext uri="{FF2B5EF4-FFF2-40B4-BE49-F238E27FC236}">
                <a16:creationId xmlns:a16="http://schemas.microsoft.com/office/drawing/2014/main" id="{2B3AC19A-B815-8295-4D6F-8FC7A780F686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75ECB35-AEBA-5FCB-2B47-96E3EA6E9C7F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E1D5759-125E-A677-23A8-7C6B80BD3F3E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F46966D4-AD29-8782-BD8D-7E8484DCBC87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0D010C-4D35-A8C8-3D8F-277AEC8D6807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AA1E762-3D10-E14C-B70F-2503EB999208}"/>
              </a:ext>
            </a:extLst>
          </p:cNvPr>
          <p:cNvSpPr txBox="1">
            <a:spLocks/>
          </p:cNvSpPr>
          <p:nvPr/>
        </p:nvSpPr>
        <p:spPr>
          <a:xfrm>
            <a:off x="605541" y="1173905"/>
            <a:ext cx="4680834" cy="2929922"/>
          </a:xfrm>
          <a:prstGeom prst="rect">
            <a:avLst/>
          </a:prstGeom>
        </p:spPr>
        <p:txBody>
          <a:bodyPr/>
          <a:lstStyle>
            <a:lvl1pPr marL="171447" indent="-171447" algn="l" defTabSz="68578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2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3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31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2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20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4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09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3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INTRODUCTION TO PHYSICS-INFORMED NEURAL NETWORKS (PINNs)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MODELS WITH ORDINARY DIFFERENTIAL EQUATIONS (ODEs)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WITH PARTIAL DIFFERENTIAL EQUATIONS (PDEs)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PROSPECTS IN THE FIELD OF PINNS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7361D-B2D0-D3B1-09F4-18B621653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237" b="1"/>
          <a:stretch/>
        </p:blipFill>
        <p:spPr>
          <a:xfrm>
            <a:off x="5446126" y="839691"/>
            <a:ext cx="3640069" cy="36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2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975E-569D-FE19-0B2B-C76D32FB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3BF89BC-F8F5-0DEC-EC12-48D5D7F652F4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956C37C-3579-18E8-A738-17389FD1D5EF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ECF5CD6-6108-C7F9-5651-86A54804CEFD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6CE8918-8E2F-C26C-62AB-5191A9C9D959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01177798-C237-3227-86B4-8825B3C3757A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74C4978D-797C-FBAB-317E-5B34D9AC7A3C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AA03182-3B30-49C0-A111-7A68DFD3B84A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ANNs for ODEs solution intuition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8AF58-3203-E54F-1C1B-845832C40750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E49C6F-0987-C021-6BB7-A8B30484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1" y="3614061"/>
            <a:ext cx="2430759" cy="9845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CA4C5D-08C5-7B20-7AEA-822EB6D433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885"/>
          <a:stretch/>
        </p:blipFill>
        <p:spPr>
          <a:xfrm>
            <a:off x="3138628" y="1025953"/>
            <a:ext cx="5470284" cy="10924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595CE7-14FB-BD7E-5602-FBBFA5FAA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87" y="1063849"/>
            <a:ext cx="2314663" cy="100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F2A6AC-AEA5-2BE3-C657-162E4877C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22" y="2321702"/>
            <a:ext cx="1720016" cy="515335"/>
          </a:xfrm>
          <a:prstGeom prst="rect">
            <a:avLst/>
          </a:prstGeom>
          <a:ln>
            <a:solidFill>
              <a:srgbClr val="40BA21"/>
            </a:solidFill>
          </a:ln>
        </p:spPr>
      </p:pic>
    </p:spTree>
    <p:extLst>
      <p:ext uri="{BB962C8B-B14F-4D97-AF65-F5344CB8AC3E}">
        <p14:creationId xmlns:p14="http://schemas.microsoft.com/office/powerpoint/2010/main" val="94743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1B7B6-22B8-BA48-C960-D3D9DFC8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5D955DB-E017-0EE7-D5D4-63B662553166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6C1BE8E-AA4C-390B-6212-9E34B6137A37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06C89DC8-4112-9CB3-21CB-89F93807F07C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7C44B30-AF58-096E-4EAB-5D3B66969488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E56D107D-A045-5633-A356-A28F80B45CC6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5A345B35-6281-21C8-2842-5150A2998EED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860A5FC-2BED-94ED-4DC5-7716CF1F2BB1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ODEs solution intuition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0C183-732D-F661-4CEE-A79BE6910F0C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AD60DD-F8AB-1F08-DE95-261561C4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1" y="3614061"/>
            <a:ext cx="2430759" cy="9845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9211FD-120A-A1EA-8583-CD73D38F8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87" y="1063849"/>
            <a:ext cx="2314663" cy="100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24137F-9387-513F-ED2E-3FDEBB9CC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38" y="2321702"/>
            <a:ext cx="2620990" cy="984534"/>
          </a:xfrm>
          <a:prstGeom prst="rect">
            <a:avLst/>
          </a:prstGeom>
          <a:ln>
            <a:solidFill>
              <a:srgbClr val="40BA2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AAC463F-6C5F-6471-5AE7-E28856AEE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856" y="2258912"/>
            <a:ext cx="3090014" cy="23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75B2-DD42-4758-D95D-D9DA1FBA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7AC547E-C1B8-8743-AB42-BBC0D8993568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6A17110-3900-BFBC-4C95-73DFCBC86615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F1D50EB4-8158-A3A8-76EF-FE138BBCDC44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8C9BD48-8421-B0D2-8A31-29CE5F700A83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0BB3D4F1-09F5-8994-72BA-0E85FDC0F86A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A9FC6C0-34EB-2062-6104-19A444977BB9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36B633E-3598-9CC1-04BA-CC25FF649FF9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training algorithm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B13E5-14BD-226A-9E00-60A8572CB2CF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04C3E6-0482-0B9A-037D-156F249A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88" y="2492942"/>
            <a:ext cx="6882729" cy="21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543-A927-935C-36D1-3AA0E273F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B2B98B-65C8-7C9A-6D45-50DAC0A70E30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53FD436-3936-1909-FC1D-483D1F228C5E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FCD32C9-A687-D0A4-61E4-E75068ED5AFC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1D1945D-170A-3900-0DBD-2C8B7D728C42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47B1F314-48FB-2586-2F85-99ED9D610474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0B158413-AD10-D82F-1290-8B88984A7334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B14B23-5016-5C9D-B971-F8E86CA1D003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Hadns </a:t>
            </a:r>
            <a:r>
              <a:rPr lang="en-US" sz="1800" dirty="0">
                <a:solidFill>
                  <a:srgbClr val="40BA21"/>
                </a:solidFill>
              </a:rPr>
              <a:t>on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session: please join via the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link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4A778-56FA-AE1B-E155-75905155246F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3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F1E3C3-6494-B15F-B85D-69F62D301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1" y="3614061"/>
            <a:ext cx="2430759" cy="9845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DE55BD-D728-B803-2DC5-D9268408E007}"/>
              </a:ext>
            </a:extLst>
          </p:cNvPr>
          <p:cNvSpPr txBox="1"/>
          <p:nvPr/>
        </p:nvSpPr>
        <p:spPr>
          <a:xfrm>
            <a:off x="4030663" y="4225583"/>
            <a:ext cx="4572000" cy="37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b="0" i="0" dirty="0">
                <a:effectLst/>
                <a:latin typeface="IBM Plex Sans" panose="020B0503050203000203" pitchFamily="34" charset="0"/>
              </a:rPr>
              <a:t>For a more detailed mathematical description of the harmonic oscillator, check out this blog post: </a:t>
            </a:r>
            <a:r>
              <a:rPr lang="et-EE" b="0" i="0" u="none" strike="noStrike" dirty="0">
                <a:effectLst/>
                <a:latin typeface="IBM Plex Sans" panose="020B0503050203000203" pitchFamily="34" charset="0"/>
                <a:hlinkClick r:id="rId5"/>
              </a:rPr>
              <a:t>https://beltoforion.de/en/harmonic_oscillator/</a:t>
            </a:r>
            <a:r>
              <a:rPr lang="et-EE" b="0" i="0" dirty="0">
                <a:effectLst/>
                <a:latin typeface="IBM Plex Sans" panose="020B0503050203000203" pitchFamily="34" charset="0"/>
              </a:rPr>
              <a:t>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5F4DD1-EDC4-0E42-511B-BBD9F720A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628" y="1025953"/>
            <a:ext cx="5470284" cy="32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1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D77E0-2064-F4DC-EE9D-D3343329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CB85E4-7E47-B293-642C-B9FBA9F9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26" y="1221227"/>
            <a:ext cx="3643608" cy="2725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A9D71-68B8-581A-C965-28834DE432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727" y="543705"/>
            <a:ext cx="7886700" cy="344822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BC2B855B-EFDC-B326-D9C5-EE2E29C498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33015" y="4631753"/>
            <a:ext cx="2057400" cy="273815"/>
          </a:xfrm>
        </p:spPr>
        <p:txBody>
          <a:bodyPr/>
          <a:lstStyle/>
          <a:p>
            <a:fld id="{7F51F9F8-EAF5-D645-AF75-0522F1FAF6E8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8" name="Нижний колонтитул 4">
            <a:extLst>
              <a:ext uri="{FF2B5EF4-FFF2-40B4-BE49-F238E27FC236}">
                <a16:creationId xmlns:a16="http://schemas.microsoft.com/office/drawing/2014/main" id="{0D2A16FC-4600-34DD-00A8-35C57AAD4EFD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628EA70-A4E2-2FEA-02BC-8609111B58CE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2EE43B7-F0D6-034D-9FB8-07AA2FA05DFC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30CB771-354C-84C6-CF8A-85A587BDB232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A64B16E-A333-A748-F501-9B8B5CAD1DD4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4B0CF1D-5432-6078-3E9B-32EF4A21E3C5}"/>
              </a:ext>
            </a:extLst>
          </p:cNvPr>
          <p:cNvSpPr txBox="1">
            <a:spLocks/>
          </p:cNvSpPr>
          <p:nvPr/>
        </p:nvSpPr>
        <p:spPr>
          <a:xfrm>
            <a:off x="605541" y="1173905"/>
            <a:ext cx="4680834" cy="2929922"/>
          </a:xfrm>
          <a:prstGeom prst="rect">
            <a:avLst/>
          </a:prstGeom>
        </p:spPr>
        <p:txBody>
          <a:bodyPr/>
          <a:lstStyle>
            <a:lvl1pPr marL="171447" indent="-171447" algn="l" defTabSz="68578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2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3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31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2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20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4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09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3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INTRODUCTION TO PHYSICS-INFORMED NEURAL NETWORKS (PINNs)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MODELS WITH ORDINARY DIFFERENTIAL EQUATIONS (ODEs)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MODELS WITH PARTIAL DIFFERENTIAL EQUATIONS (PDEs)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PROSPECTS IN THE FIELD OF PINNS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8BD78C-8AB5-97A6-620E-289A73627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237" b="1"/>
          <a:stretch/>
        </p:blipFill>
        <p:spPr>
          <a:xfrm>
            <a:off x="5446126" y="839691"/>
            <a:ext cx="3640069" cy="36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17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05B1B-46E8-F371-C373-00940DCD4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79DFFD2-97EE-C77B-4AC5-C20D0DB4DE08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E2D9D9DC-CE44-2711-957F-B0A15FB60AFC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BB259-B62C-4829-D427-FB21562F7731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427A3C9-7714-6AB9-2728-C0A775584662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0EB3C3B4-245B-11E3-2541-71AD5C1EAF39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F499267F-D28A-78D1-2986-67C1E4E3316E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14B2A57-C888-2E06-2F25-E5FF716CAB40}"/>
              </a:ext>
            </a:extLst>
          </p:cNvPr>
          <p:cNvSpPr>
            <a:spLocks noGrp="1"/>
          </p:cNvSpPr>
          <p:nvPr/>
        </p:nvSpPr>
        <p:spPr>
          <a:xfrm>
            <a:off x="585309" y="531992"/>
            <a:ext cx="6638022" cy="43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Recap: Kinematics →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Dynamics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Symbol" panose="05050102010706020507" pitchFamily="18" charset="2"/>
              </a:rPr>
              <a:t>← Statics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9" descr="home Model (1)">
            <a:extLst>
              <a:ext uri="{FF2B5EF4-FFF2-40B4-BE49-F238E27FC236}">
                <a16:creationId xmlns:a16="http://schemas.microsoft.com/office/drawing/2014/main" id="{51A1D749-232F-914A-1BEA-B7649B2C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4"/>
          <a:stretch>
            <a:fillRect/>
          </a:stretch>
        </p:blipFill>
        <p:spPr bwMode="auto">
          <a:xfrm>
            <a:off x="934541" y="1256092"/>
            <a:ext cx="1047686" cy="148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EFACA013-DBF1-7FA2-6436-B57D5541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082868" y="1662625"/>
            <a:ext cx="1055550" cy="6696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1">
                <a:extLst>
                  <a:ext uri="{FF2B5EF4-FFF2-40B4-BE49-F238E27FC236}">
                    <a16:creationId xmlns:a16="http://schemas.microsoft.com/office/drawing/2014/main" id="{ACED459B-DC08-F21B-6704-E522BE9C62A5}"/>
                  </a:ext>
                </a:extLst>
              </p:cNvPr>
              <p:cNvSpPr txBox="1"/>
              <p:nvPr/>
            </p:nvSpPr>
            <p:spPr bwMode="auto">
              <a:xfrm>
                <a:off x="447146" y="3231831"/>
                <a:ext cx="2022475" cy="5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14" name="Объект 1">
                <a:extLst>
                  <a:ext uri="{FF2B5EF4-FFF2-40B4-BE49-F238E27FC236}">
                    <a16:creationId xmlns:a16="http://schemas.microsoft.com/office/drawing/2014/main" id="{ACED459B-DC08-F21B-6704-E522BE9C6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146" y="3231831"/>
                <a:ext cx="2022475" cy="504000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Объект 11">
                <a:extLst>
                  <a:ext uri="{FF2B5EF4-FFF2-40B4-BE49-F238E27FC236}">
                    <a16:creationId xmlns:a16="http://schemas.microsoft.com/office/drawing/2014/main" id="{7D71A28D-75CE-88BF-ED10-AB9F03FF4D7C}"/>
                  </a:ext>
                </a:extLst>
              </p:cNvPr>
              <p:cNvSpPr txBox="1"/>
              <p:nvPr/>
            </p:nvSpPr>
            <p:spPr bwMode="auto">
              <a:xfrm>
                <a:off x="2583425" y="3232373"/>
                <a:ext cx="2057400" cy="5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400" b="1" dirty="0"/>
              </a:p>
            </p:txBody>
          </p:sp>
        </mc:Choice>
        <mc:Fallback>
          <p:sp>
            <p:nvSpPr>
              <p:cNvPr id="15" name="Объект 11">
                <a:extLst>
                  <a:ext uri="{FF2B5EF4-FFF2-40B4-BE49-F238E27FC236}">
                    <a16:creationId xmlns:a16="http://schemas.microsoft.com/office/drawing/2014/main" id="{7D71A28D-75CE-88BF-ED10-AB9F03FF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3425" y="3232373"/>
                <a:ext cx="2057400" cy="504000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50">
            <a:extLst>
              <a:ext uri="{FF2B5EF4-FFF2-40B4-BE49-F238E27FC236}">
                <a16:creationId xmlns:a16="http://schemas.microsoft.com/office/drawing/2014/main" id="{1587CA89-EF36-B07D-36A8-056A457FBB58}"/>
              </a:ext>
            </a:extLst>
          </p:cNvPr>
          <p:cNvSpPr txBox="1"/>
          <p:nvPr/>
        </p:nvSpPr>
        <p:spPr>
          <a:xfrm>
            <a:off x="730222" y="2927898"/>
            <a:ext cx="1461205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/>
              <a:t>studies </a:t>
            </a:r>
            <a:r>
              <a:rPr lang="en-US" sz="703" i="1" dirty="0"/>
              <a:t>motion</a:t>
            </a:r>
            <a:r>
              <a:rPr lang="en-US" sz="703" dirty="0"/>
              <a:t> of a material point</a:t>
            </a:r>
            <a:endParaRPr lang="en-US" sz="653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F38833-6E05-6C1E-EE83-242A87A24BAB}"/>
              </a:ext>
            </a:extLst>
          </p:cNvPr>
          <p:cNvSpPr txBox="1">
            <a:spLocks/>
          </p:cNvSpPr>
          <p:nvPr/>
        </p:nvSpPr>
        <p:spPr>
          <a:xfrm>
            <a:off x="912361" y="2793519"/>
            <a:ext cx="1092043" cy="224392"/>
          </a:xfrm>
          <a:prstGeom prst="rect">
            <a:avLst/>
          </a:prstGeom>
        </p:spPr>
        <p:txBody>
          <a:bodyPr vert="horz" lIns="45899" tIns="22950" rIns="45899" bIns="22950" rtlCol="0" anchor="t">
            <a:norm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4" dirty="0">
                <a:latin typeface="+mn-lt"/>
              </a:rPr>
              <a:t>Mechanics</a:t>
            </a:r>
          </a:p>
          <a:p>
            <a:pPr algn="ctr"/>
            <a:endParaRPr lang="ru-RU" sz="1004" dirty="0">
              <a:latin typeface="+mn-lt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60DD52-3F38-7C46-8155-4DD48A8F476C}"/>
              </a:ext>
            </a:extLst>
          </p:cNvPr>
          <p:cNvSpPr/>
          <p:nvPr/>
        </p:nvSpPr>
        <p:spPr>
          <a:xfrm>
            <a:off x="1661890" y="1576034"/>
            <a:ext cx="72000" cy="72000"/>
          </a:xfrm>
          <a:prstGeom prst="rect">
            <a:avLst/>
          </a:prstGeom>
          <a:noFill/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ED02230-C8EB-52F5-0B3E-EA3072613A94}"/>
              </a:ext>
            </a:extLst>
          </p:cNvPr>
          <p:cNvSpPr>
            <a:spLocks noChangeAspect="1"/>
          </p:cNvSpPr>
          <p:nvPr/>
        </p:nvSpPr>
        <p:spPr>
          <a:xfrm>
            <a:off x="3457907" y="2025212"/>
            <a:ext cx="324000" cy="324000"/>
          </a:xfrm>
          <a:prstGeom prst="rect">
            <a:avLst/>
          </a:prstGeom>
          <a:noFill/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56B3B98-20BD-7E73-1285-C55C0E0AE5A6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1733890" y="1612034"/>
            <a:ext cx="1724017" cy="575178"/>
          </a:xfrm>
          <a:prstGeom prst="line">
            <a:avLst/>
          </a:prstGeom>
          <a:noFill/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555B606-18C7-8E39-F968-854506A6757C}"/>
              </a:ext>
            </a:extLst>
          </p:cNvPr>
          <p:cNvCxnSpPr>
            <a:cxnSpLocks/>
          </p:cNvCxnSpPr>
          <p:nvPr/>
        </p:nvCxnSpPr>
        <p:spPr>
          <a:xfrm flipV="1">
            <a:off x="3523460" y="1581078"/>
            <a:ext cx="84653" cy="272920"/>
          </a:xfrm>
          <a:prstGeom prst="straightConnector1">
            <a:avLst/>
          </a:prstGeom>
          <a:ln>
            <a:solidFill>
              <a:schemeClr val="bg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64">
                <a:extLst>
                  <a:ext uri="{FF2B5EF4-FFF2-40B4-BE49-F238E27FC236}">
                    <a16:creationId xmlns:a16="http://schemas.microsoft.com/office/drawing/2014/main" id="{EFD7BBCC-EE78-5D00-6374-B27309956F6E}"/>
                  </a:ext>
                </a:extLst>
              </p:cNvPr>
              <p:cNvSpPr txBox="1"/>
              <p:nvPr/>
            </p:nvSpPr>
            <p:spPr>
              <a:xfrm>
                <a:off x="3349302" y="1701141"/>
                <a:ext cx="2524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ru-RU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22" name="TextBox 64">
                <a:extLst>
                  <a:ext uri="{FF2B5EF4-FFF2-40B4-BE49-F238E27FC236}">
                    <a16:creationId xmlns:a16="http://schemas.microsoft.com/office/drawing/2014/main" id="{EFD7BBCC-EE78-5D00-6374-B27309956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302" y="1701141"/>
                <a:ext cx="252413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66">
            <a:extLst>
              <a:ext uri="{FF2B5EF4-FFF2-40B4-BE49-F238E27FC236}">
                <a16:creationId xmlns:a16="http://schemas.microsoft.com/office/drawing/2014/main" id="{3E807096-5384-5597-D1D4-3761DC34B610}"/>
              </a:ext>
            </a:extLst>
          </p:cNvPr>
          <p:cNvSpPr txBox="1"/>
          <p:nvPr/>
        </p:nvSpPr>
        <p:spPr>
          <a:xfrm>
            <a:off x="2882872" y="2927898"/>
            <a:ext cx="1461205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/>
              <a:t>studies </a:t>
            </a:r>
            <a:r>
              <a:rPr lang="en-US" sz="703" i="1" dirty="0"/>
              <a:t>motion</a:t>
            </a:r>
            <a:r>
              <a:rPr lang="en-US" sz="703" dirty="0"/>
              <a:t> of the media</a:t>
            </a:r>
            <a:endParaRPr lang="en-US" sz="653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220E8A1-72F6-14B7-9183-01B9B9BD3CF8}"/>
              </a:ext>
            </a:extLst>
          </p:cNvPr>
          <p:cNvSpPr txBox="1">
            <a:spLocks/>
          </p:cNvSpPr>
          <p:nvPr/>
        </p:nvSpPr>
        <p:spPr>
          <a:xfrm>
            <a:off x="2804660" y="2814949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4" dirty="0">
                <a:latin typeface="+mn-lt"/>
              </a:rPr>
              <a:t>Mechanics of continua</a:t>
            </a:r>
            <a:endParaRPr lang="ru-RU" sz="1004" dirty="0">
              <a:latin typeface="+mn-lt"/>
            </a:endParaRPr>
          </a:p>
        </p:txBody>
      </p:sp>
      <p:pic>
        <p:nvPicPr>
          <p:cNvPr id="25" name="Picture 2" descr="Vs PNGs for Free Download">
            <a:extLst>
              <a:ext uri="{FF2B5EF4-FFF2-40B4-BE49-F238E27FC236}">
                <a16:creationId xmlns:a16="http://schemas.microsoft.com/office/drawing/2014/main" id="{C49569A7-F1C9-A4DF-3BC3-E60FC36D1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71" y="2641427"/>
            <a:ext cx="720000" cy="47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77">
            <a:extLst>
              <a:ext uri="{FF2B5EF4-FFF2-40B4-BE49-F238E27FC236}">
                <a16:creationId xmlns:a16="http://schemas.microsoft.com/office/drawing/2014/main" id="{A8588186-A5DB-129F-A155-54C79F1D641D}"/>
              </a:ext>
            </a:extLst>
          </p:cNvPr>
          <p:cNvSpPr txBox="1"/>
          <p:nvPr/>
        </p:nvSpPr>
        <p:spPr>
          <a:xfrm>
            <a:off x="703966" y="3899668"/>
            <a:ext cx="1512000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/>
              <a:t>declares the </a:t>
            </a:r>
            <a:r>
              <a:rPr lang="en-US" sz="703" i="1" dirty="0"/>
              <a:t>mass conservation law</a:t>
            </a:r>
            <a:endParaRPr lang="en-US" sz="653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Объект 1">
                <a:extLst>
                  <a:ext uri="{FF2B5EF4-FFF2-40B4-BE49-F238E27FC236}">
                    <a16:creationId xmlns:a16="http://schemas.microsoft.com/office/drawing/2014/main" id="{91B7B617-B3B5-9AE5-FA7F-251C65723B53}"/>
                  </a:ext>
                </a:extLst>
              </p:cNvPr>
              <p:cNvSpPr txBox="1"/>
              <p:nvPr/>
            </p:nvSpPr>
            <p:spPr bwMode="auto">
              <a:xfrm>
                <a:off x="954426" y="4195977"/>
                <a:ext cx="1008000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20000"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u-RU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0.</a:t>
                </a:r>
                <a:endParaRPr lang="ru-RU" sz="1400" dirty="0"/>
              </a:p>
            </p:txBody>
          </p:sp>
        </mc:Choice>
        <mc:Fallback>
          <p:sp>
            <p:nvSpPr>
              <p:cNvPr id="27" name="Объект 1">
                <a:extLst>
                  <a:ext uri="{FF2B5EF4-FFF2-40B4-BE49-F238E27FC236}">
                    <a16:creationId xmlns:a16="http://schemas.microsoft.com/office/drawing/2014/main" id="{91B7B617-B3B5-9AE5-FA7F-251C65723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4426" y="4195977"/>
                <a:ext cx="1008000" cy="32400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80">
            <a:extLst>
              <a:ext uri="{FF2B5EF4-FFF2-40B4-BE49-F238E27FC236}">
                <a16:creationId xmlns:a16="http://schemas.microsoft.com/office/drawing/2014/main" id="{0D0981DD-0758-54F2-B586-5D86CE961BCE}"/>
              </a:ext>
            </a:extLst>
          </p:cNvPr>
          <p:cNvSpPr txBox="1"/>
          <p:nvPr/>
        </p:nvSpPr>
        <p:spPr>
          <a:xfrm>
            <a:off x="2830082" y="3845878"/>
            <a:ext cx="1584000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/>
              <a:t>declares the mass conservation law</a:t>
            </a:r>
            <a:r>
              <a:rPr lang="ru-RU" sz="703" dirty="0"/>
              <a:t> </a:t>
            </a:r>
            <a:r>
              <a:rPr lang="en-US" sz="703" dirty="0"/>
              <a:t>in the form of the </a:t>
            </a:r>
            <a:r>
              <a:rPr lang="en-US" sz="703" i="1" dirty="0"/>
              <a:t>continuity equation</a:t>
            </a:r>
            <a:endParaRPr lang="en-US" sz="653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Объект 20">
                <a:extLst>
                  <a:ext uri="{FF2B5EF4-FFF2-40B4-BE49-F238E27FC236}">
                    <a16:creationId xmlns:a16="http://schemas.microsoft.com/office/drawing/2014/main" id="{EC177D3F-3366-E9F3-D59D-CA659E82D655}"/>
                  </a:ext>
                </a:extLst>
              </p:cNvPr>
              <p:cNvSpPr txBox="1"/>
              <p:nvPr/>
            </p:nvSpPr>
            <p:spPr bwMode="auto">
              <a:xfrm>
                <a:off x="2657648" y="4107508"/>
                <a:ext cx="1908000" cy="5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29" name="Объект 20">
                <a:extLst>
                  <a:ext uri="{FF2B5EF4-FFF2-40B4-BE49-F238E27FC236}">
                    <a16:creationId xmlns:a16="http://schemas.microsoft.com/office/drawing/2014/main" id="{EC177D3F-3366-E9F3-D59D-CA659E82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7648" y="4107508"/>
                <a:ext cx="1908000" cy="504000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Объект 11">
                <a:extLst>
                  <a:ext uri="{FF2B5EF4-FFF2-40B4-BE49-F238E27FC236}">
                    <a16:creationId xmlns:a16="http://schemas.microsoft.com/office/drawing/2014/main" id="{2993E038-E3FC-501F-0E4B-10F730BA842D}"/>
                  </a:ext>
                </a:extLst>
              </p:cNvPr>
              <p:cNvSpPr txBox="1"/>
              <p:nvPr/>
            </p:nvSpPr>
            <p:spPr bwMode="auto">
              <a:xfrm>
                <a:off x="6608854" y="2775995"/>
                <a:ext cx="2088000" cy="176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700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Nomenclature: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𝐻𝑎𝑚𝑖𝑙𝑡𝑜𝑛𝑖𝑎𝑛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7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/>
                      </m:sSub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7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b="1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ru-RU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b="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d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𝑡𝑒𝑛𝑠𝑜𝑟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𝑓𝑜𝑟𝑐𝑒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en-US" sz="7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𝑔𝑟𝑎𝑣𝑖𝑡𝑦</m:t>
                          </m:r>
                        </m:e>
                      </m:d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ru-RU" sz="7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Объект 11">
                <a:extLst>
                  <a:ext uri="{FF2B5EF4-FFF2-40B4-BE49-F238E27FC236}">
                    <a16:creationId xmlns:a16="http://schemas.microsoft.com/office/drawing/2014/main" id="{2993E038-E3FC-501F-0E4B-10F730BA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8854" y="2775995"/>
                <a:ext cx="2088000" cy="176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219D97A-0F65-067C-A14E-3E37C92ABCBD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640825" y="3484373"/>
            <a:ext cx="1968029" cy="0"/>
          </a:xfrm>
          <a:prstGeom prst="line">
            <a:avLst/>
          </a:prstGeom>
          <a:ln>
            <a:solidFill>
              <a:srgbClr val="808080">
                <a:alpha val="3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6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D4A033-DD72-CA1F-58DB-FFAB22EF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26" y="1221227"/>
            <a:ext cx="3643608" cy="2725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DC411-F452-CC19-D608-CB9A7B48E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727" y="543705"/>
            <a:ext cx="7886700" cy="344822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A423679-45B8-13F4-8519-8F978D55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33015" y="4631753"/>
            <a:ext cx="2057400" cy="273815"/>
          </a:xfrm>
        </p:spPr>
        <p:txBody>
          <a:bodyPr/>
          <a:lstStyle/>
          <a:p>
            <a:fld id="{7F51F9F8-EAF5-D645-AF75-0522F1FAF6E8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8" name="Нижний колонтитул 4">
            <a:extLst>
              <a:ext uri="{FF2B5EF4-FFF2-40B4-BE49-F238E27FC236}">
                <a16:creationId xmlns:a16="http://schemas.microsoft.com/office/drawing/2014/main" id="{263B9775-53A7-651F-7803-4D0AB097C01B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18AD137-042D-13DB-D6A2-6628F89E6031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3C0A76F-4029-F547-8EDE-F2499C7B0562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E1FE4EC5-4C6A-7448-94CB-3224B5296C05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299AC6-B110-2C15-C786-D0795969AFE7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6B165E62-AE69-0F5B-00C7-790242382956}"/>
              </a:ext>
            </a:extLst>
          </p:cNvPr>
          <p:cNvSpPr txBox="1">
            <a:spLocks/>
          </p:cNvSpPr>
          <p:nvPr/>
        </p:nvSpPr>
        <p:spPr>
          <a:xfrm>
            <a:off x="605541" y="1173905"/>
            <a:ext cx="4680834" cy="2929922"/>
          </a:xfrm>
          <a:prstGeom prst="rect">
            <a:avLst/>
          </a:prstGeom>
        </p:spPr>
        <p:txBody>
          <a:bodyPr/>
          <a:lstStyle>
            <a:lvl1pPr marL="171447" indent="-171447" algn="l" defTabSz="68578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2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3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31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2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20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4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09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3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INTRODUCTION TO PHYSICS-INFORMED NEURAL NETWORKS (PINNs)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WITH ORDINARY DIFFERENTIAL EQUATIONS (ODEs)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WITH PARTIAL DIFFERENTIAL EQUATIONS (PDEs)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PROSPECTS IN THE FIELD OF PINNS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34B125-F856-ED3E-249B-51ABD25F5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237" b="1"/>
          <a:stretch/>
        </p:blipFill>
        <p:spPr>
          <a:xfrm>
            <a:off x="5446126" y="839691"/>
            <a:ext cx="3640069" cy="36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5B364-E39C-AD2A-E953-ADB20137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694A0D4-83E1-9F5A-4B01-428CB03753D4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3D2ECFE5-DB9B-9914-2649-8DB5FCDE98DE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82B5FDB-AD68-C7F6-3A2B-6A2ADD6F4CE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8294056-9783-3A76-3108-5AC4A285DA37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6B0057AF-9601-6619-D566-8BB55AADB645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3F3FB49A-4EAC-F745-4C12-A1B9227AE2C7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26210261-1DC8-116A-7AC7-8F3C2F58FD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312" y="1007083"/>
            <a:ext cx="5546661" cy="3276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Трехмерная модель 7" descr="Призма и основной пинакоид белые">
                <a:extLst>
                  <a:ext uri="{FF2B5EF4-FFF2-40B4-BE49-F238E27FC236}">
                    <a16:creationId xmlns:a16="http://schemas.microsoft.com/office/drawing/2014/main" id="{BDEB7DE9-B962-29C2-5F34-51418BE52A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30564" y="2220998"/>
              <a:ext cx="894767" cy="9846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94767" cy="984632"/>
                    </a:xfrm>
                    <a:prstGeom prst="rect">
                      <a:avLst/>
                    </a:prstGeom>
                  </am3d:spPr>
                  <am3d:camera>
                    <am3d:pos x="0" y="0" z="81469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970" d="1000000"/>
                    <am3d:preTrans dx="-76" dy="-17999982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1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Трехмерная модель 7" descr="Призма и основной пинакоид белые">
                <a:extLst>
                  <a:ext uri="{FF2B5EF4-FFF2-40B4-BE49-F238E27FC236}">
                    <a16:creationId xmlns:a16="http://schemas.microsoft.com/office/drawing/2014/main" id="{BDEB7DE9-B962-29C2-5F34-51418BE52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0564" y="2220998"/>
                <a:ext cx="894767" cy="984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Трехмерная модель 10" descr="Ромбоэдр 2 белый">
                <a:extLst>
                  <a:ext uri="{FF2B5EF4-FFF2-40B4-BE49-F238E27FC236}">
                    <a16:creationId xmlns:a16="http://schemas.microsoft.com/office/drawing/2014/main" id="{C3DB7219-9AC9-1400-4A68-DDC7D7AA58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184" y="1131027"/>
              <a:ext cx="1470832" cy="12337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70832" cy="1233709"/>
                    </a:xfrm>
                    <a:prstGeom prst="rect">
                      <a:avLst/>
                    </a:prstGeom>
                  </am3d:spPr>
                  <am3d:camera>
                    <am3d:pos x="0" y="0" z="661249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20" d="1000000"/>
                    <am3d:preTrans dx="0" dy="-1205957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8785" ay="1017233" az="29600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1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Трехмерная модель 10" descr="Ромбоэдр 2 белый">
                <a:extLst>
                  <a:ext uri="{FF2B5EF4-FFF2-40B4-BE49-F238E27FC236}">
                    <a16:creationId xmlns:a16="http://schemas.microsoft.com/office/drawing/2014/main" id="{C3DB7219-9AC9-1400-4A68-DDC7D7AA5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184" y="1131027"/>
                <a:ext cx="1470832" cy="1233709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914B2A57-C888-2E06-2F25-E5FF716CAB40}"/>
              </a:ext>
            </a:extLst>
          </p:cNvPr>
          <p:cNvSpPr>
            <a:spLocks noGrp="1"/>
          </p:cNvSpPr>
          <p:nvPr/>
        </p:nvSpPr>
        <p:spPr>
          <a:xfrm>
            <a:off x="514586" y="555032"/>
            <a:ext cx="6359669" cy="43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Recap: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Kinematics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→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Dynamics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Symbol" panose="05050102010706020507" pitchFamily="18" charset="2"/>
              </a:rPr>
              <a:t>← Statics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66AC029-D6BE-1CE0-118C-34C481E20A6B}"/>
              </a:ext>
            </a:extLst>
          </p:cNvPr>
          <p:cNvCxnSpPr>
            <a:cxnSpLocks/>
          </p:cNvCxnSpPr>
          <p:nvPr/>
        </p:nvCxnSpPr>
        <p:spPr>
          <a:xfrm flipV="1">
            <a:off x="1634960" y="3712090"/>
            <a:ext cx="522310" cy="20337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14">
                <a:extLst>
                  <a:ext uri="{FF2B5EF4-FFF2-40B4-BE49-F238E27FC236}">
                    <a16:creationId xmlns:a16="http://schemas.microsoft.com/office/drawing/2014/main" id="{4A733983-AEA3-F4F5-A186-9591E45CD8BA}"/>
                  </a:ext>
                </a:extLst>
              </p:cNvPr>
              <p:cNvSpPr txBox="1"/>
              <p:nvPr/>
            </p:nvSpPr>
            <p:spPr>
              <a:xfrm>
                <a:off x="1929650" y="3664492"/>
                <a:ext cx="405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100" dirty="0"/>
              </a:p>
            </p:txBody>
          </p:sp>
        </mc:Choice>
        <mc:Fallback>
          <p:sp>
            <p:nvSpPr>
              <p:cNvPr id="34" name="TextBox 14">
                <a:extLst>
                  <a:ext uri="{FF2B5EF4-FFF2-40B4-BE49-F238E27FC236}">
                    <a16:creationId xmlns:a16="http://schemas.microsoft.com/office/drawing/2014/main" id="{4A733983-AEA3-F4F5-A186-9591E45C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50" y="3664492"/>
                <a:ext cx="40546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5">
                <a:extLst>
                  <a:ext uri="{FF2B5EF4-FFF2-40B4-BE49-F238E27FC236}">
                    <a16:creationId xmlns:a16="http://schemas.microsoft.com/office/drawing/2014/main" id="{B5ACEB4A-89F0-45DE-8EDA-DF213F98ED40}"/>
                  </a:ext>
                </a:extLst>
              </p:cNvPr>
              <p:cNvSpPr txBox="1"/>
              <p:nvPr/>
            </p:nvSpPr>
            <p:spPr>
              <a:xfrm>
                <a:off x="1314830" y="3196142"/>
                <a:ext cx="405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100" dirty="0"/>
              </a:p>
            </p:txBody>
          </p:sp>
        </mc:Choice>
        <mc:Fallback>
          <p:sp>
            <p:nvSpPr>
              <p:cNvPr id="35" name="TextBox 15">
                <a:extLst>
                  <a:ext uri="{FF2B5EF4-FFF2-40B4-BE49-F238E27FC236}">
                    <a16:creationId xmlns:a16="http://schemas.microsoft.com/office/drawing/2014/main" id="{B5ACEB4A-89F0-45DE-8EDA-DF213F98E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830" y="3196142"/>
                <a:ext cx="40546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2D2524B-E6EA-20AD-1C67-884DF952567B}"/>
              </a:ext>
            </a:extLst>
          </p:cNvPr>
          <p:cNvCxnSpPr>
            <a:cxnSpLocks/>
          </p:cNvCxnSpPr>
          <p:nvPr/>
        </p:nvCxnSpPr>
        <p:spPr>
          <a:xfrm flipH="1" flipV="1">
            <a:off x="1379232" y="3576194"/>
            <a:ext cx="258262" cy="340979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9A5B8F2C-7810-48A8-7278-8185C2014DE8}"/>
                  </a:ext>
                </a:extLst>
              </p:cNvPr>
              <p:cNvSpPr txBox="1"/>
              <p:nvPr/>
            </p:nvSpPr>
            <p:spPr>
              <a:xfrm>
                <a:off x="1186645" y="3562394"/>
                <a:ext cx="405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100" dirty="0"/>
              </a:p>
            </p:txBody>
          </p:sp>
        </mc:Choice>
        <mc:Fallback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9A5B8F2C-7810-48A8-7278-8185C2014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645" y="3562394"/>
                <a:ext cx="40546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0">
                <a:extLst>
                  <a:ext uri="{FF2B5EF4-FFF2-40B4-BE49-F238E27FC236}">
                    <a16:creationId xmlns:a16="http://schemas.microsoft.com/office/drawing/2014/main" id="{D06CBB72-8390-BA22-D224-09B1C05D77D7}"/>
                  </a:ext>
                </a:extLst>
              </p:cNvPr>
              <p:cNvSpPr txBox="1"/>
              <p:nvPr/>
            </p:nvSpPr>
            <p:spPr>
              <a:xfrm>
                <a:off x="2097996" y="2155463"/>
                <a:ext cx="52429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0">
                <a:extLst>
                  <a:ext uri="{FF2B5EF4-FFF2-40B4-BE49-F238E27FC236}">
                    <a16:creationId xmlns:a16="http://schemas.microsoft.com/office/drawing/2014/main" id="{D06CBB72-8390-BA22-D224-09B1C05D7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96" y="2155463"/>
                <a:ext cx="524292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2">
                <a:extLst>
                  <a:ext uri="{FF2B5EF4-FFF2-40B4-BE49-F238E27FC236}">
                    <a16:creationId xmlns:a16="http://schemas.microsoft.com/office/drawing/2014/main" id="{2A0497EF-C1E2-5926-331D-5CFB0C1E8FCE}"/>
                  </a:ext>
                </a:extLst>
              </p:cNvPr>
              <p:cNvSpPr txBox="1"/>
              <p:nvPr/>
            </p:nvSpPr>
            <p:spPr>
              <a:xfrm>
                <a:off x="1371823" y="1094827"/>
                <a:ext cx="52429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9" name="TextBox 32">
                <a:extLst>
                  <a:ext uri="{FF2B5EF4-FFF2-40B4-BE49-F238E27FC236}">
                    <a16:creationId xmlns:a16="http://schemas.microsoft.com/office/drawing/2014/main" id="{2A0497EF-C1E2-5926-331D-5CFB0C1E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23" y="1094827"/>
                <a:ext cx="524292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EC4F396F-B9A7-AD62-32A5-CE1C2DBAB7E9}"/>
              </a:ext>
            </a:extLst>
          </p:cNvPr>
          <p:cNvCxnSpPr>
            <a:cxnSpLocks/>
          </p:cNvCxnSpPr>
          <p:nvPr/>
        </p:nvCxnSpPr>
        <p:spPr>
          <a:xfrm flipV="1">
            <a:off x="1637341" y="3190591"/>
            <a:ext cx="526305" cy="721729"/>
          </a:xfrm>
          <a:prstGeom prst="straightConnector1">
            <a:avLst/>
          </a:prstGeom>
          <a:ln w="9525">
            <a:solidFill>
              <a:srgbClr val="FF0000">
                <a:alpha val="50000"/>
              </a:srgb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CBC90E4-E7B0-6B01-2B0F-28805F721B9D}"/>
              </a:ext>
            </a:extLst>
          </p:cNvPr>
          <p:cNvCxnSpPr>
            <a:cxnSpLocks/>
          </p:cNvCxnSpPr>
          <p:nvPr/>
        </p:nvCxnSpPr>
        <p:spPr>
          <a:xfrm flipH="1" flipV="1">
            <a:off x="2136787" y="2476162"/>
            <a:ext cx="19791" cy="716014"/>
          </a:xfrm>
          <a:prstGeom prst="straightConnector1">
            <a:avLst/>
          </a:prstGeom>
          <a:ln w="9525">
            <a:solidFill>
              <a:srgbClr val="FF0000">
                <a:alpha val="50000"/>
              </a:srgb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271279B-5D46-A147-2AED-2A6BBA6A8391}"/>
              </a:ext>
            </a:extLst>
          </p:cNvPr>
          <p:cNvCxnSpPr>
            <a:cxnSpLocks/>
          </p:cNvCxnSpPr>
          <p:nvPr/>
        </p:nvCxnSpPr>
        <p:spPr>
          <a:xfrm flipH="1" flipV="1">
            <a:off x="1936762" y="2908122"/>
            <a:ext cx="215054" cy="285684"/>
          </a:xfrm>
          <a:prstGeom prst="straightConnector1">
            <a:avLst/>
          </a:prstGeom>
          <a:ln w="9525">
            <a:solidFill>
              <a:srgbClr val="FF0000">
                <a:alpha val="50000"/>
              </a:srgb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9B902D6D-1DE2-6531-274F-E2F24798D2FA}"/>
              </a:ext>
            </a:extLst>
          </p:cNvPr>
          <p:cNvCxnSpPr>
            <a:cxnSpLocks/>
          </p:cNvCxnSpPr>
          <p:nvPr/>
        </p:nvCxnSpPr>
        <p:spPr>
          <a:xfrm flipV="1">
            <a:off x="2151816" y="2997655"/>
            <a:ext cx="508846" cy="199658"/>
          </a:xfrm>
          <a:prstGeom prst="straightConnector1">
            <a:avLst/>
          </a:prstGeom>
          <a:ln w="9525">
            <a:solidFill>
              <a:srgbClr val="FF0000">
                <a:alpha val="50000"/>
              </a:srgb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724204CC-1B44-ABED-7529-2747E6CA7FC7}"/>
              </a:ext>
            </a:extLst>
          </p:cNvPr>
          <p:cNvCxnSpPr>
            <a:cxnSpLocks/>
          </p:cNvCxnSpPr>
          <p:nvPr/>
        </p:nvCxnSpPr>
        <p:spPr>
          <a:xfrm flipH="1" flipV="1">
            <a:off x="991131" y="2355128"/>
            <a:ext cx="646210" cy="1560341"/>
          </a:xfrm>
          <a:prstGeom prst="straightConnector1">
            <a:avLst/>
          </a:prstGeom>
          <a:ln w="9525">
            <a:solidFill>
              <a:schemeClr val="bg1">
                <a:alpha val="50000"/>
              </a:scheme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A1E90AA6-430F-84B7-C737-DD362202150B}"/>
              </a:ext>
            </a:extLst>
          </p:cNvPr>
          <p:cNvCxnSpPr>
            <a:cxnSpLocks/>
          </p:cNvCxnSpPr>
          <p:nvPr/>
        </p:nvCxnSpPr>
        <p:spPr>
          <a:xfrm flipV="1">
            <a:off x="995893" y="2210378"/>
            <a:ext cx="851729" cy="144750"/>
          </a:xfrm>
          <a:prstGeom prst="straightConnector1">
            <a:avLst/>
          </a:prstGeom>
          <a:ln w="9525">
            <a:solidFill>
              <a:schemeClr val="bg1">
                <a:alpha val="50000"/>
              </a:scheme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EF5615B0-0CB8-1301-0035-6A633AF08D70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91131" y="1457903"/>
            <a:ext cx="350761" cy="900000"/>
          </a:xfrm>
          <a:prstGeom prst="straightConnector1">
            <a:avLst/>
          </a:prstGeom>
          <a:ln w="9525">
            <a:solidFill>
              <a:schemeClr val="bg1">
                <a:alpha val="50000"/>
              </a:scheme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96C6322-40F1-6928-0D2A-A921884BDFD7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937075" y="1977776"/>
            <a:ext cx="52664" cy="378000"/>
          </a:xfrm>
          <a:prstGeom prst="straightConnector1">
            <a:avLst/>
          </a:prstGeom>
          <a:ln w="9525">
            <a:solidFill>
              <a:schemeClr val="bg1">
                <a:alpha val="50000"/>
              </a:schemeClr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77">
                <a:extLst>
                  <a:ext uri="{FF2B5EF4-FFF2-40B4-BE49-F238E27FC236}">
                    <a16:creationId xmlns:a16="http://schemas.microsoft.com/office/drawing/2014/main" id="{8B6FEBE4-6397-D692-1F0C-E0E7F2A72973}"/>
                  </a:ext>
                </a:extLst>
              </p:cNvPr>
              <p:cNvSpPr txBox="1"/>
              <p:nvPr/>
            </p:nvSpPr>
            <p:spPr>
              <a:xfrm>
                <a:off x="1695779" y="3324318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8" name="TextBox 77">
                <a:extLst>
                  <a:ext uri="{FF2B5EF4-FFF2-40B4-BE49-F238E27FC236}">
                    <a16:creationId xmlns:a16="http://schemas.microsoft.com/office/drawing/2014/main" id="{8B6FEBE4-6397-D692-1F0C-E0E7F2A7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79" y="3324318"/>
                <a:ext cx="346582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78">
                <a:extLst>
                  <a:ext uri="{FF2B5EF4-FFF2-40B4-BE49-F238E27FC236}">
                    <a16:creationId xmlns:a16="http://schemas.microsoft.com/office/drawing/2014/main" id="{029CD4DD-AF86-1688-D86D-262BFDE47A94}"/>
                  </a:ext>
                </a:extLst>
              </p:cNvPr>
              <p:cNvSpPr txBox="1"/>
              <p:nvPr/>
            </p:nvSpPr>
            <p:spPr>
              <a:xfrm>
                <a:off x="1151260" y="2799918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9" name="TextBox 78">
                <a:extLst>
                  <a:ext uri="{FF2B5EF4-FFF2-40B4-BE49-F238E27FC236}">
                    <a16:creationId xmlns:a16="http://schemas.microsoft.com/office/drawing/2014/main" id="{029CD4DD-AF86-1688-D86D-262BFDE4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260" y="2799918"/>
                <a:ext cx="346582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347CF834-8CCF-DEF7-D93C-0A0FFCF8DDA5}"/>
              </a:ext>
            </a:extLst>
          </p:cNvPr>
          <p:cNvCxnSpPr>
            <a:cxnSpLocks/>
          </p:cNvCxnSpPr>
          <p:nvPr/>
        </p:nvCxnSpPr>
        <p:spPr>
          <a:xfrm flipH="1" flipV="1">
            <a:off x="1626881" y="3277048"/>
            <a:ext cx="10460" cy="636040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76">
                <a:extLst>
                  <a:ext uri="{FF2B5EF4-FFF2-40B4-BE49-F238E27FC236}">
                    <a16:creationId xmlns:a16="http://schemas.microsoft.com/office/drawing/2014/main" id="{D3396729-1445-6831-F052-130905D99C0B}"/>
                  </a:ext>
                </a:extLst>
              </p:cNvPr>
              <p:cNvSpPr txBox="1"/>
              <p:nvPr/>
            </p:nvSpPr>
            <p:spPr>
              <a:xfrm>
                <a:off x="1770273" y="2954072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1" name="TextBox 76">
                <a:extLst>
                  <a:ext uri="{FF2B5EF4-FFF2-40B4-BE49-F238E27FC236}">
                    <a16:creationId xmlns:a16="http://schemas.microsoft.com/office/drawing/2014/main" id="{D3396729-1445-6831-F052-130905D9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273" y="2954072"/>
                <a:ext cx="346582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79">
                <a:extLst>
                  <a:ext uri="{FF2B5EF4-FFF2-40B4-BE49-F238E27FC236}">
                    <a16:creationId xmlns:a16="http://schemas.microsoft.com/office/drawing/2014/main" id="{3E483ABC-52E2-CC4F-91F6-272CAE199B22}"/>
                  </a:ext>
                </a:extLst>
              </p:cNvPr>
              <p:cNvSpPr txBox="1"/>
              <p:nvPr/>
            </p:nvSpPr>
            <p:spPr>
              <a:xfrm>
                <a:off x="2284748" y="3040625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2" name="TextBox 79">
                <a:extLst>
                  <a:ext uri="{FF2B5EF4-FFF2-40B4-BE49-F238E27FC236}">
                    <a16:creationId xmlns:a16="http://schemas.microsoft.com/office/drawing/2014/main" id="{3E483ABC-52E2-CC4F-91F6-272CAE199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48" y="3040625"/>
                <a:ext cx="346582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E8B4D9E0-0E63-4384-460A-05884DB763E6}"/>
                  </a:ext>
                </a:extLst>
              </p:cNvPr>
              <p:cNvSpPr txBox="1"/>
              <p:nvPr/>
            </p:nvSpPr>
            <p:spPr>
              <a:xfrm>
                <a:off x="2097996" y="2625999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3" name="TextBox 81">
                <a:extLst>
                  <a:ext uri="{FF2B5EF4-FFF2-40B4-BE49-F238E27FC236}">
                    <a16:creationId xmlns:a16="http://schemas.microsoft.com/office/drawing/2014/main" id="{E8B4D9E0-0E63-4384-460A-05884DB76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96" y="2625999"/>
                <a:ext cx="346582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84">
                <a:extLst>
                  <a:ext uri="{FF2B5EF4-FFF2-40B4-BE49-F238E27FC236}">
                    <a16:creationId xmlns:a16="http://schemas.microsoft.com/office/drawing/2014/main" id="{2A945B54-A2A4-0B95-6CE9-7F4A49A3B0EE}"/>
                  </a:ext>
                </a:extLst>
              </p:cNvPr>
              <p:cNvSpPr txBox="1"/>
              <p:nvPr/>
            </p:nvSpPr>
            <p:spPr>
              <a:xfrm>
                <a:off x="643157" y="2084492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4" name="TextBox 84">
                <a:extLst>
                  <a:ext uri="{FF2B5EF4-FFF2-40B4-BE49-F238E27FC236}">
                    <a16:creationId xmlns:a16="http://schemas.microsoft.com/office/drawing/2014/main" id="{2A945B54-A2A4-0B95-6CE9-7F4A49A3B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57" y="2084492"/>
                <a:ext cx="346582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85">
                <a:extLst>
                  <a:ext uri="{FF2B5EF4-FFF2-40B4-BE49-F238E27FC236}">
                    <a16:creationId xmlns:a16="http://schemas.microsoft.com/office/drawing/2014/main" id="{24AE5B46-4A61-BABF-72A9-CEAFEBAC3830}"/>
                  </a:ext>
                </a:extLst>
              </p:cNvPr>
              <p:cNvSpPr txBox="1"/>
              <p:nvPr/>
            </p:nvSpPr>
            <p:spPr>
              <a:xfrm>
                <a:off x="1289788" y="2230501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5" name="TextBox 85">
                <a:extLst>
                  <a:ext uri="{FF2B5EF4-FFF2-40B4-BE49-F238E27FC236}">
                    <a16:creationId xmlns:a16="http://schemas.microsoft.com/office/drawing/2014/main" id="{24AE5B46-4A61-BABF-72A9-CEAFEBAC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88" y="2230501"/>
                <a:ext cx="346582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86">
                <a:extLst>
                  <a:ext uri="{FF2B5EF4-FFF2-40B4-BE49-F238E27FC236}">
                    <a16:creationId xmlns:a16="http://schemas.microsoft.com/office/drawing/2014/main" id="{45134399-6697-B99C-37DD-CB4445ACCC44}"/>
                  </a:ext>
                </a:extLst>
              </p:cNvPr>
              <p:cNvSpPr txBox="1"/>
              <p:nvPr/>
            </p:nvSpPr>
            <p:spPr>
              <a:xfrm>
                <a:off x="1111234" y="1778104"/>
                <a:ext cx="34658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6" name="TextBox 86">
                <a:extLst>
                  <a:ext uri="{FF2B5EF4-FFF2-40B4-BE49-F238E27FC236}">
                    <a16:creationId xmlns:a16="http://schemas.microsoft.com/office/drawing/2014/main" id="{45134399-6697-B99C-37DD-CB4445AC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34" y="1778104"/>
                <a:ext cx="346582" cy="2462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87">
                <a:extLst>
                  <a:ext uri="{FF2B5EF4-FFF2-40B4-BE49-F238E27FC236}">
                    <a16:creationId xmlns:a16="http://schemas.microsoft.com/office/drawing/2014/main" id="{D3387402-8493-8FE0-2BD5-890AC625A0F4}"/>
                  </a:ext>
                </a:extLst>
              </p:cNvPr>
              <p:cNvSpPr txBox="1"/>
              <p:nvPr/>
            </p:nvSpPr>
            <p:spPr>
              <a:xfrm>
                <a:off x="4178297" y="2006765"/>
                <a:ext cx="1044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7" name="TextBox 87">
                <a:extLst>
                  <a:ext uri="{FF2B5EF4-FFF2-40B4-BE49-F238E27FC236}">
                    <a16:creationId xmlns:a16="http://schemas.microsoft.com/office/drawing/2014/main" id="{D3387402-8493-8FE0-2BD5-890AC625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97" y="2006765"/>
                <a:ext cx="104400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Заголовок 1">
            <a:extLst>
              <a:ext uri="{FF2B5EF4-FFF2-40B4-BE49-F238E27FC236}">
                <a16:creationId xmlns:a16="http://schemas.microsoft.com/office/drawing/2014/main" id="{7F9A1FBE-AC44-C0FD-72E7-7BBB753D4F25}"/>
              </a:ext>
            </a:extLst>
          </p:cNvPr>
          <p:cNvSpPr txBox="1">
            <a:spLocks/>
          </p:cNvSpPr>
          <p:nvPr/>
        </p:nvSpPr>
        <p:spPr>
          <a:xfrm>
            <a:off x="3754855" y="1892836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Displacement:</a:t>
            </a:r>
            <a:endParaRPr lang="ru-RU" sz="1004" dirty="0"/>
          </a:p>
        </p:txBody>
      </p:sp>
      <p:sp>
        <p:nvSpPr>
          <p:cNvPr id="59" name="Заголовок 1">
            <a:extLst>
              <a:ext uri="{FF2B5EF4-FFF2-40B4-BE49-F238E27FC236}">
                <a16:creationId xmlns:a16="http://schemas.microsoft.com/office/drawing/2014/main" id="{F631FED5-41E6-C51C-7DAB-ABFD30C691F1}"/>
              </a:ext>
            </a:extLst>
          </p:cNvPr>
          <p:cNvSpPr txBox="1">
            <a:spLocks/>
          </p:cNvSpPr>
          <p:nvPr/>
        </p:nvSpPr>
        <p:spPr>
          <a:xfrm>
            <a:off x="3753635" y="2425626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Velocity:</a:t>
            </a:r>
            <a:endParaRPr lang="ru-RU" sz="100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87E3A856-490C-A29F-93C9-928E8F353849}"/>
                  </a:ext>
                </a:extLst>
              </p:cNvPr>
              <p:cNvSpPr txBox="1"/>
              <p:nvPr/>
            </p:nvSpPr>
            <p:spPr>
              <a:xfrm>
                <a:off x="4174506" y="2459329"/>
                <a:ext cx="1044000" cy="501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87E3A856-490C-A29F-93C9-928E8F353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506" y="2459329"/>
                <a:ext cx="1044000" cy="501548"/>
              </a:xfrm>
              <a:prstGeom prst="rect">
                <a:avLst/>
              </a:prstGeom>
              <a:blipFill>
                <a:blip r:embed="rId2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Заголовок 1">
            <a:extLst>
              <a:ext uri="{FF2B5EF4-FFF2-40B4-BE49-F238E27FC236}">
                <a16:creationId xmlns:a16="http://schemas.microsoft.com/office/drawing/2014/main" id="{E755B4AA-337D-4A8F-54C4-1F278FBF90AA}"/>
              </a:ext>
            </a:extLst>
          </p:cNvPr>
          <p:cNvSpPr txBox="1">
            <a:spLocks/>
          </p:cNvSpPr>
          <p:nvPr/>
        </p:nvSpPr>
        <p:spPr>
          <a:xfrm>
            <a:off x="3752416" y="3126660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Stokes formula:</a:t>
            </a:r>
            <a:endParaRPr lang="ru-RU" sz="100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94">
                <a:extLst>
                  <a:ext uri="{FF2B5EF4-FFF2-40B4-BE49-F238E27FC236}">
                    <a16:creationId xmlns:a16="http://schemas.microsoft.com/office/drawing/2014/main" id="{5FB53ADD-3CC7-EC08-02DD-27D33C2A7381}"/>
                  </a:ext>
                </a:extLst>
              </p:cNvPr>
              <p:cNvSpPr txBox="1"/>
              <p:nvPr/>
            </p:nvSpPr>
            <p:spPr>
              <a:xfrm>
                <a:off x="3760506" y="3300530"/>
                <a:ext cx="1872000" cy="504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2" name="TextBox 94">
                <a:extLst>
                  <a:ext uri="{FF2B5EF4-FFF2-40B4-BE49-F238E27FC236}">
                    <a16:creationId xmlns:a16="http://schemas.microsoft.com/office/drawing/2014/main" id="{5FB53ADD-3CC7-EC08-02DD-27D33C2A7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506" y="3300530"/>
                <a:ext cx="1872000" cy="504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Заголовок 1">
            <a:extLst>
              <a:ext uri="{FF2B5EF4-FFF2-40B4-BE49-F238E27FC236}">
                <a16:creationId xmlns:a16="http://schemas.microsoft.com/office/drawing/2014/main" id="{BEDB67B4-DDAE-53BB-BB5A-5E6DCEBC8D40}"/>
              </a:ext>
            </a:extLst>
          </p:cNvPr>
          <p:cNvSpPr txBox="1">
            <a:spLocks/>
          </p:cNvSpPr>
          <p:nvPr/>
        </p:nvSpPr>
        <p:spPr>
          <a:xfrm>
            <a:off x="3767049" y="1144248"/>
            <a:ext cx="2052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Matter (mass) conservation law:</a:t>
            </a:r>
            <a:endParaRPr lang="ru-RU" sz="100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99">
                <a:extLst>
                  <a:ext uri="{FF2B5EF4-FFF2-40B4-BE49-F238E27FC236}">
                    <a16:creationId xmlns:a16="http://schemas.microsoft.com/office/drawing/2014/main" id="{9976C699-5661-8E6E-2043-EC0279280658}"/>
                  </a:ext>
                </a:extLst>
              </p:cNvPr>
              <p:cNvSpPr txBox="1"/>
              <p:nvPr/>
            </p:nvSpPr>
            <p:spPr>
              <a:xfrm>
                <a:off x="4173290" y="1309622"/>
                <a:ext cx="1044000" cy="501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4" name="TextBox 99">
                <a:extLst>
                  <a:ext uri="{FF2B5EF4-FFF2-40B4-BE49-F238E27FC236}">
                    <a16:creationId xmlns:a16="http://schemas.microsoft.com/office/drawing/2014/main" id="{9976C699-5661-8E6E-2043-EC027928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90" y="1309622"/>
                <a:ext cx="1044000" cy="501548"/>
              </a:xfrm>
              <a:prstGeom prst="rect">
                <a:avLst/>
              </a:prstGeom>
              <a:blipFill>
                <a:blip r:embed="rId2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Объект 11">
                <a:extLst>
                  <a:ext uri="{FF2B5EF4-FFF2-40B4-BE49-F238E27FC236}">
                    <a16:creationId xmlns:a16="http://schemas.microsoft.com/office/drawing/2014/main" id="{81644588-D22D-D5F7-B1BC-78FF14E519B3}"/>
                  </a:ext>
                </a:extLst>
              </p:cNvPr>
              <p:cNvSpPr txBox="1"/>
              <p:nvPr/>
            </p:nvSpPr>
            <p:spPr bwMode="auto">
              <a:xfrm>
                <a:off x="6289413" y="2896469"/>
                <a:ext cx="2340000" cy="169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700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Nomenclature: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𝐿𝑎𝑔𝑟𝑎𝑛𝑔𝑖𝑎𝑛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𝐸𝑢𝑙𝑒𝑟𝑖𝑎𝑛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𝑐𝑜𝑜𝑟𝑑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.;</m:t>
                      </m:r>
                    </m:oMath>
                  </m:oMathPara>
                </a14:m>
                <a:endParaRPr lang="en-US" sz="7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700" b="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7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is the strain rate tensor;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is the decompositioin of the tensor into  it’s  deviator and spherical part </a:t>
                </a:r>
                <a14:m>
                  <m:oMath xmlns:m="http://schemas.openxmlformats.org/officeDocument/2006/math"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7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7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𝑠𝑐𝑎𝑙𝑎𝑟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7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7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7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𝑓𝑢𝑛𝑐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700" i="1" dirty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Объект 11">
                <a:extLst>
                  <a:ext uri="{FF2B5EF4-FFF2-40B4-BE49-F238E27FC236}">
                    <a16:creationId xmlns:a16="http://schemas.microsoft.com/office/drawing/2014/main" id="{81644588-D22D-D5F7-B1BC-78FF14E5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9413" y="2896469"/>
                <a:ext cx="2340000" cy="1692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638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7E05-2EFB-C298-D72C-04BF09F8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86ABFE8-7BE4-2BBD-EAB2-C74C29A1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44" y="613056"/>
            <a:ext cx="2412000" cy="2235204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73A0136-AD37-C135-7F93-9BA2C4D6BFCC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E88C55A6-C4CE-2C10-5364-FA8B23838A93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1C94EE61-A66B-278E-6C6A-BBA1C52F7833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321833D-7AF1-D81D-56D3-B40EDB074ED8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C4AEEBB7-3EC7-4614-ED49-41F97FA7FA37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7BF57D3F-0CA7-03AF-C982-E87B0D21E613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26210261-1DC8-116A-7AC7-8F3C2F58FD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180" y="998282"/>
            <a:ext cx="5546661" cy="327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4">
                <a:extLst>
                  <a:ext uri="{FF2B5EF4-FFF2-40B4-BE49-F238E27FC236}">
                    <a16:creationId xmlns:a16="http://schemas.microsoft.com/office/drawing/2014/main" id="{4980C6BA-97CB-2CFF-579E-952981264BE8}"/>
                  </a:ext>
                </a:extLst>
              </p:cNvPr>
              <p:cNvSpPr txBox="1"/>
              <p:nvPr/>
            </p:nvSpPr>
            <p:spPr>
              <a:xfrm>
                <a:off x="4355785" y="1544665"/>
                <a:ext cx="349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4" name="TextBox 34">
                <a:extLst>
                  <a:ext uri="{FF2B5EF4-FFF2-40B4-BE49-F238E27FC236}">
                    <a16:creationId xmlns:a16="http://schemas.microsoft.com/office/drawing/2014/main" id="{4980C6BA-97CB-2CFF-579E-95298126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85" y="1544665"/>
                <a:ext cx="34985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14B2A57-C888-2E06-2F25-E5FF716CAB40}"/>
              </a:ext>
            </a:extLst>
          </p:cNvPr>
          <p:cNvSpPr>
            <a:spLocks noGrp="1"/>
          </p:cNvSpPr>
          <p:nvPr/>
        </p:nvSpPr>
        <p:spPr>
          <a:xfrm>
            <a:off x="514586" y="554157"/>
            <a:ext cx="6359669" cy="43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Recap: Kinematics →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Dynamics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sym typeface="Symbol" panose="05050102010706020507" pitchFamily="18" charset="2"/>
              </a:rPr>
              <a:t>←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Statics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Объект 11">
                <a:extLst>
                  <a:ext uri="{FF2B5EF4-FFF2-40B4-BE49-F238E27FC236}">
                    <a16:creationId xmlns:a16="http://schemas.microsoft.com/office/drawing/2014/main" id="{81644588-D22D-D5F7-B1BC-78FF14E519B3}"/>
                  </a:ext>
                </a:extLst>
              </p:cNvPr>
              <p:cNvSpPr txBox="1"/>
              <p:nvPr/>
            </p:nvSpPr>
            <p:spPr bwMode="auto">
              <a:xfrm>
                <a:off x="6289413" y="3689344"/>
                <a:ext cx="2340000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700" b="1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Nomenclature: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7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𝑜𝑢𝑡𝑒𝑟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𝑓𝑜𝑟𝑐𝑒</m:t>
                      </m:r>
                      <m:r>
                        <a:rPr lang="en-US" sz="7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7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7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sz="700" dirty="0">
                    <a:solidFill>
                      <a:schemeClr val="bg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7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is the stress tensor;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is the decompositioin of the tensor into  it’s  deviator and spherical part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sz="7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7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sz="700" i="1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Объект 11">
                <a:extLst>
                  <a:ext uri="{FF2B5EF4-FFF2-40B4-BE49-F238E27FC236}">
                    <a16:creationId xmlns:a16="http://schemas.microsoft.com/office/drawing/2014/main" id="{81644588-D22D-D5F7-B1BC-78FF14E5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9413" y="3689344"/>
                <a:ext cx="2340000" cy="90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5DA4B42-5902-D4CE-62D4-EE030AB9DBE2}"/>
              </a:ext>
            </a:extLst>
          </p:cNvPr>
          <p:cNvSpPr txBox="1">
            <a:spLocks/>
          </p:cNvSpPr>
          <p:nvPr/>
        </p:nvSpPr>
        <p:spPr>
          <a:xfrm>
            <a:off x="803933" y="1593511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Full stress:</a:t>
            </a:r>
            <a:endParaRPr lang="ru-RU" sz="1004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1730EB4-5AE4-C5BC-85E7-BD0E7CEDE72C}"/>
              </a:ext>
            </a:extLst>
          </p:cNvPr>
          <p:cNvSpPr txBox="1">
            <a:spLocks/>
          </p:cNvSpPr>
          <p:nvPr/>
        </p:nvSpPr>
        <p:spPr>
          <a:xfrm>
            <a:off x="796363" y="2310451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Cauchy formula:</a:t>
            </a:r>
            <a:endParaRPr lang="ru-RU" sz="100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1F95ACAA-0DF6-638C-BC31-D416EC24F545}"/>
                  </a:ext>
                </a:extLst>
              </p:cNvPr>
              <p:cNvSpPr txBox="1"/>
              <p:nvPr/>
            </p:nvSpPr>
            <p:spPr>
              <a:xfrm>
                <a:off x="1522034" y="2458454"/>
                <a:ext cx="115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1F95ACAA-0DF6-638C-BC31-D416EC24F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034" y="2458454"/>
                <a:ext cx="11520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BD61767-19E6-64D7-BB0F-30225A52A370}"/>
              </a:ext>
            </a:extLst>
          </p:cNvPr>
          <p:cNvSpPr txBox="1">
            <a:spLocks/>
          </p:cNvSpPr>
          <p:nvPr/>
        </p:nvSpPr>
        <p:spPr>
          <a:xfrm>
            <a:off x="797077" y="1130673"/>
            <a:ext cx="3312000" cy="324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4" dirty="0"/>
              <a:t>The domain </a:t>
            </a:r>
            <a:r>
              <a:rPr lang="el-GR" sz="1004" b="0" dirty="0"/>
              <a:t>Ω</a:t>
            </a:r>
            <a:r>
              <a:rPr lang="en-US" sz="1004" dirty="0"/>
              <a:t> with surface </a:t>
            </a:r>
            <a:r>
              <a:rPr lang="en-US" sz="1004" b="0" i="1" dirty="0"/>
              <a:t>S</a:t>
            </a:r>
            <a:r>
              <a:rPr lang="en-US" sz="1004" dirty="0"/>
              <a:t> which is characterized by a unit outer normal vector </a:t>
            </a:r>
            <a:r>
              <a:rPr lang="en-US" sz="1004" i="1" dirty="0"/>
              <a:t>n</a:t>
            </a:r>
            <a:r>
              <a:rPr lang="en-US" sz="1004" dirty="0"/>
              <a:t> is under study.</a:t>
            </a:r>
            <a:endParaRPr lang="ru-RU" sz="100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8">
                <a:extLst>
                  <a:ext uri="{FF2B5EF4-FFF2-40B4-BE49-F238E27FC236}">
                    <a16:creationId xmlns:a16="http://schemas.microsoft.com/office/drawing/2014/main" id="{537E8FC2-9065-F77D-18E5-5FFA975A7028}"/>
                  </a:ext>
                </a:extLst>
              </p:cNvPr>
              <p:cNvSpPr txBox="1"/>
              <p:nvPr/>
            </p:nvSpPr>
            <p:spPr>
              <a:xfrm>
                <a:off x="1577968" y="1632597"/>
                <a:ext cx="1044000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8">
                <a:extLst>
                  <a:ext uri="{FF2B5EF4-FFF2-40B4-BE49-F238E27FC236}">
                    <a16:creationId xmlns:a16="http://schemas.microsoft.com/office/drawing/2014/main" id="{537E8FC2-9065-F77D-18E5-5FFA975A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968" y="1632597"/>
                <a:ext cx="1044000" cy="501419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Трехмерная модель 17" descr="Светло-серый эллипсоид">
                <a:extLst>
                  <a:ext uri="{FF2B5EF4-FFF2-40B4-BE49-F238E27FC236}">
                    <a16:creationId xmlns:a16="http://schemas.microsoft.com/office/drawing/2014/main" id="{DE2EBBD2-EDC5-8B55-45BA-C2C2EEFC43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530079">
              <a:off x="3792050" y="1556534"/>
              <a:ext cx="2233488" cy="1435135"/>
            </p:xfrm>
            <a:graphic>
              <a:graphicData uri="http://schemas.microsoft.com/office/drawing/2017/model3d">
                <am3d:model3d r:embed="rId8">
                  <am3d:spPr>
                    <a:xfrm rot="19530079">
                      <a:off x="0" y="0"/>
                      <a:ext cx="2233488" cy="143513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07139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8416" d="1000000"/>
                    <am3d:preTrans dx="0" dy="-91816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58238" ay="107132" az="3405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393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Трехмерная модель 17" descr="Светло-серый эллипсоид">
                <a:extLst>
                  <a:ext uri="{FF2B5EF4-FFF2-40B4-BE49-F238E27FC236}">
                    <a16:creationId xmlns:a16="http://schemas.microsoft.com/office/drawing/2014/main" id="{DE2EBBD2-EDC5-8B55-45BA-C2C2EEFC43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9530079">
                <a:off x="3792050" y="1556534"/>
                <a:ext cx="2233488" cy="1435135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25">
                <a:extLst>
                  <a:ext uri="{FF2B5EF4-FFF2-40B4-BE49-F238E27FC236}">
                    <a16:creationId xmlns:a16="http://schemas.microsoft.com/office/drawing/2014/main" id="{FA9E2F50-2F66-DC0F-7253-2BF2C39E5AA2}"/>
                  </a:ext>
                </a:extLst>
              </p:cNvPr>
              <p:cNvSpPr txBox="1"/>
              <p:nvPr/>
            </p:nvSpPr>
            <p:spPr>
              <a:xfrm>
                <a:off x="4075647" y="2434116"/>
                <a:ext cx="349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25">
                <a:extLst>
                  <a:ext uri="{FF2B5EF4-FFF2-40B4-BE49-F238E27FC236}">
                    <a16:creationId xmlns:a16="http://schemas.microsoft.com/office/drawing/2014/main" id="{FA9E2F50-2F66-DC0F-7253-2BF2C39E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647" y="2434116"/>
                <a:ext cx="34985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147FE3E6-6B02-7929-70A9-7BB27ECDD9D3}"/>
                  </a:ext>
                </a:extLst>
              </p:cNvPr>
              <p:cNvSpPr txBox="1"/>
              <p:nvPr/>
            </p:nvSpPr>
            <p:spPr>
              <a:xfrm>
                <a:off x="4124140" y="1787231"/>
                <a:ext cx="349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26">
                <a:extLst>
                  <a:ext uri="{FF2B5EF4-FFF2-40B4-BE49-F238E27FC236}">
                    <a16:creationId xmlns:a16="http://schemas.microsoft.com/office/drawing/2014/main" id="{147FE3E6-6B02-7929-70A9-7BB27ECDD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40" y="1787231"/>
                <a:ext cx="3498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7B660A6-7691-73E1-6A65-9FA72EFDD1A2}"/>
              </a:ext>
            </a:extLst>
          </p:cNvPr>
          <p:cNvCxnSpPr>
            <a:cxnSpLocks/>
          </p:cNvCxnSpPr>
          <p:nvPr/>
        </p:nvCxnSpPr>
        <p:spPr>
          <a:xfrm flipH="1" flipV="1">
            <a:off x="4427878" y="1734940"/>
            <a:ext cx="96987" cy="123680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0917E24-2812-58C5-591C-99F2B894E2B2}"/>
              </a:ext>
            </a:extLst>
          </p:cNvPr>
          <p:cNvCxnSpPr>
            <a:cxnSpLocks/>
          </p:cNvCxnSpPr>
          <p:nvPr/>
        </p:nvCxnSpPr>
        <p:spPr>
          <a:xfrm flipV="1">
            <a:off x="5406002" y="1519674"/>
            <a:ext cx="0" cy="466355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58AFBC-37AB-215D-82B0-8DBA9F0A6D8A}"/>
              </a:ext>
            </a:extLst>
          </p:cNvPr>
          <p:cNvCxnSpPr>
            <a:cxnSpLocks/>
          </p:cNvCxnSpPr>
          <p:nvPr/>
        </p:nvCxnSpPr>
        <p:spPr>
          <a:xfrm flipH="1">
            <a:off x="5097466" y="1986029"/>
            <a:ext cx="308536" cy="331706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C085047-A207-2BF5-6ECA-E57E33612F20}"/>
              </a:ext>
            </a:extLst>
          </p:cNvPr>
          <p:cNvCxnSpPr>
            <a:cxnSpLocks/>
          </p:cNvCxnSpPr>
          <p:nvPr/>
        </p:nvCxnSpPr>
        <p:spPr>
          <a:xfrm>
            <a:off x="5402698" y="1986029"/>
            <a:ext cx="492254" cy="0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31017D0-3E96-1F1F-8629-7DF650F64DDA}"/>
              </a:ext>
            </a:extLst>
          </p:cNvPr>
          <p:cNvCxnSpPr/>
          <p:nvPr/>
        </p:nvCxnSpPr>
        <p:spPr>
          <a:xfrm flipH="1">
            <a:off x="5327347" y="1882262"/>
            <a:ext cx="75351" cy="18749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7FF1D7D-6FBE-7750-8117-1062BE2678D9}"/>
              </a:ext>
            </a:extLst>
          </p:cNvPr>
          <p:cNvCxnSpPr>
            <a:cxnSpLocks/>
          </p:cNvCxnSpPr>
          <p:nvPr/>
        </p:nvCxnSpPr>
        <p:spPr>
          <a:xfrm>
            <a:off x="5402698" y="1882262"/>
            <a:ext cx="141342" cy="10376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C77D6B5-6076-277B-AB4F-92FD677CCF5C}"/>
              </a:ext>
            </a:extLst>
          </p:cNvPr>
          <p:cNvCxnSpPr>
            <a:cxnSpLocks/>
          </p:cNvCxnSpPr>
          <p:nvPr/>
        </p:nvCxnSpPr>
        <p:spPr>
          <a:xfrm flipH="1">
            <a:off x="5327347" y="1986028"/>
            <a:ext cx="210570" cy="8373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41111F7-32C2-6A02-B583-264DB975EB9C}"/>
              </a:ext>
            </a:extLst>
          </p:cNvPr>
          <p:cNvCxnSpPr>
            <a:cxnSpLocks/>
          </p:cNvCxnSpPr>
          <p:nvPr/>
        </p:nvCxnSpPr>
        <p:spPr>
          <a:xfrm flipV="1">
            <a:off x="5331320" y="1986028"/>
            <a:ext cx="71378" cy="8373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7DBE460-2190-9430-34C8-81FFBEFEEF7F}"/>
              </a:ext>
            </a:extLst>
          </p:cNvPr>
          <p:cNvCxnSpPr>
            <a:cxnSpLocks/>
          </p:cNvCxnSpPr>
          <p:nvPr/>
        </p:nvCxnSpPr>
        <p:spPr>
          <a:xfrm flipH="1">
            <a:off x="5401677" y="1986027"/>
            <a:ext cx="13545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D85A085-4438-D57F-CF28-9618201F3CCA}"/>
              </a:ext>
            </a:extLst>
          </p:cNvPr>
          <p:cNvCxnSpPr>
            <a:cxnSpLocks/>
          </p:cNvCxnSpPr>
          <p:nvPr/>
        </p:nvCxnSpPr>
        <p:spPr>
          <a:xfrm>
            <a:off x="5406671" y="1882261"/>
            <a:ext cx="0" cy="10376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102">
                <a:extLst>
                  <a:ext uri="{FF2B5EF4-FFF2-40B4-BE49-F238E27FC236}">
                    <a16:creationId xmlns:a16="http://schemas.microsoft.com/office/drawing/2014/main" id="{8114B20B-DF06-5A6F-DBA4-F29C9532B05C}"/>
                  </a:ext>
                </a:extLst>
              </p:cNvPr>
              <p:cNvSpPr txBox="1"/>
              <p:nvPr/>
            </p:nvSpPr>
            <p:spPr>
              <a:xfrm>
                <a:off x="5569244" y="1908458"/>
                <a:ext cx="405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1100" dirty="0"/>
              </a:p>
            </p:txBody>
          </p:sp>
        </mc:Choice>
        <mc:Fallback>
          <p:sp>
            <p:nvSpPr>
              <p:cNvPr id="31" name="TextBox 102">
                <a:extLst>
                  <a:ext uri="{FF2B5EF4-FFF2-40B4-BE49-F238E27FC236}">
                    <a16:creationId xmlns:a16="http://schemas.microsoft.com/office/drawing/2014/main" id="{8114B20B-DF06-5A6F-DBA4-F29C9532B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244" y="1908458"/>
                <a:ext cx="40546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103">
                <a:extLst>
                  <a:ext uri="{FF2B5EF4-FFF2-40B4-BE49-F238E27FC236}">
                    <a16:creationId xmlns:a16="http://schemas.microsoft.com/office/drawing/2014/main" id="{11BA4890-ADC3-E5F4-02B3-0220F4490E92}"/>
                  </a:ext>
                </a:extLst>
              </p:cNvPr>
              <p:cNvSpPr txBox="1"/>
              <p:nvPr/>
            </p:nvSpPr>
            <p:spPr>
              <a:xfrm>
                <a:off x="5096584" y="2120009"/>
                <a:ext cx="405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100" dirty="0"/>
              </a:p>
            </p:txBody>
          </p:sp>
        </mc:Choice>
        <mc:Fallback>
          <p:sp>
            <p:nvSpPr>
              <p:cNvPr id="32" name="TextBox 103">
                <a:extLst>
                  <a:ext uri="{FF2B5EF4-FFF2-40B4-BE49-F238E27FC236}">
                    <a16:creationId xmlns:a16="http://schemas.microsoft.com/office/drawing/2014/main" id="{11BA4890-ADC3-E5F4-02B3-0220F449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584" y="2120009"/>
                <a:ext cx="405462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104">
                <a:extLst>
                  <a:ext uri="{FF2B5EF4-FFF2-40B4-BE49-F238E27FC236}">
                    <a16:creationId xmlns:a16="http://schemas.microsoft.com/office/drawing/2014/main" id="{FA2DEBFC-BFA3-99BE-1859-9984DF12B9D2}"/>
                  </a:ext>
                </a:extLst>
              </p:cNvPr>
              <p:cNvSpPr txBox="1"/>
              <p:nvPr/>
            </p:nvSpPr>
            <p:spPr>
              <a:xfrm>
                <a:off x="5315391" y="1477022"/>
                <a:ext cx="4054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100" dirty="0"/>
              </a:p>
            </p:txBody>
          </p:sp>
        </mc:Choice>
        <mc:Fallback>
          <p:sp>
            <p:nvSpPr>
              <p:cNvPr id="33" name="TextBox 104">
                <a:extLst>
                  <a:ext uri="{FF2B5EF4-FFF2-40B4-BE49-F238E27FC236}">
                    <a16:creationId xmlns:a16="http://schemas.microsoft.com/office/drawing/2014/main" id="{FA2DEBFC-BFA3-99BE-1859-9984DF12B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391" y="1477022"/>
                <a:ext cx="405462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CE8F91C-DB18-1364-BB9B-3BBB2955AFA6}"/>
              </a:ext>
            </a:extLst>
          </p:cNvPr>
          <p:cNvCxnSpPr>
            <a:cxnSpLocks/>
          </p:cNvCxnSpPr>
          <p:nvPr/>
        </p:nvCxnSpPr>
        <p:spPr>
          <a:xfrm>
            <a:off x="4659273" y="1352714"/>
            <a:ext cx="192162" cy="581430"/>
          </a:xfrm>
          <a:prstGeom prst="straightConnector1">
            <a:avLst/>
          </a:prstGeom>
          <a:ln>
            <a:solidFill>
              <a:schemeClr val="tx1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09">
                <a:extLst>
                  <a:ext uri="{FF2B5EF4-FFF2-40B4-BE49-F238E27FC236}">
                    <a16:creationId xmlns:a16="http://schemas.microsoft.com/office/drawing/2014/main" id="{65B646B9-3B9F-61FF-CC85-22F66DFF59D4}"/>
                  </a:ext>
                </a:extLst>
              </p:cNvPr>
              <p:cNvSpPr txBox="1"/>
              <p:nvPr/>
            </p:nvSpPr>
            <p:spPr>
              <a:xfrm>
                <a:off x="4648148" y="1352714"/>
                <a:ext cx="349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>
          <p:sp>
            <p:nvSpPr>
              <p:cNvPr id="35" name="TextBox 109">
                <a:extLst>
                  <a:ext uri="{FF2B5EF4-FFF2-40B4-BE49-F238E27FC236}">
                    <a16:creationId xmlns:a16="http://schemas.microsoft.com/office/drawing/2014/main" id="{65B646B9-3B9F-61FF-CC85-22F66DFF5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148" y="1352714"/>
                <a:ext cx="34985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4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D947-DA97-33B8-52DD-EA4980817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71CF229-DDA4-D91B-06C7-2EFC623B15C6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3160AA7-E105-B6AE-222F-F3C5A40105F3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1D6207A9-73CF-F13A-4E8F-F45362F8A45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6094082-145D-C51B-5E59-E2A5C2152E52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586F6719-B305-5CB4-5A3B-080CE5FBEF8B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CC0506C8-525D-0A82-D524-F89F560D290F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129EBA-DAF0-C19A-F894-0D558E15140C}"/>
              </a:ext>
            </a:extLst>
          </p:cNvPr>
          <p:cNvSpPr>
            <a:spLocks noGrp="1"/>
          </p:cNvSpPr>
          <p:nvPr/>
        </p:nvSpPr>
        <p:spPr>
          <a:xfrm>
            <a:off x="514586" y="554157"/>
            <a:ext cx="6359669" cy="43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Recap: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Kinematics → Dynamics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← Statics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Picture 9" descr="home Model (1)">
            <a:extLst>
              <a:ext uri="{FF2B5EF4-FFF2-40B4-BE49-F238E27FC236}">
                <a16:creationId xmlns:a16="http://schemas.microsoft.com/office/drawing/2014/main" id="{51A1D749-232F-914A-1BEA-B7649B2C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4"/>
          <a:stretch>
            <a:fillRect/>
          </a:stretch>
        </p:blipFill>
        <p:spPr bwMode="auto">
          <a:xfrm>
            <a:off x="806364" y="894042"/>
            <a:ext cx="1047686" cy="148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EFACA013-DBF1-7FA2-6436-B57D5541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954691" y="1300575"/>
            <a:ext cx="1055550" cy="6696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Объект 11">
                <a:extLst>
                  <a:ext uri="{FF2B5EF4-FFF2-40B4-BE49-F238E27FC236}">
                    <a16:creationId xmlns:a16="http://schemas.microsoft.com/office/drawing/2014/main" id="{7D71A28D-75CE-88BF-ED10-AB9F03FF4D7C}"/>
                  </a:ext>
                </a:extLst>
              </p:cNvPr>
              <p:cNvSpPr txBox="1"/>
              <p:nvPr/>
            </p:nvSpPr>
            <p:spPr bwMode="auto">
              <a:xfrm>
                <a:off x="2455248" y="2870323"/>
                <a:ext cx="2057400" cy="5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400" b="1" dirty="0"/>
              </a:p>
            </p:txBody>
          </p:sp>
        </mc:Choice>
        <mc:Fallback>
          <p:sp>
            <p:nvSpPr>
              <p:cNvPr id="38" name="Объект 11">
                <a:extLst>
                  <a:ext uri="{FF2B5EF4-FFF2-40B4-BE49-F238E27FC236}">
                    <a16:creationId xmlns:a16="http://schemas.microsoft.com/office/drawing/2014/main" id="{7D71A28D-75CE-88BF-ED10-AB9F03FF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5248" y="2870323"/>
                <a:ext cx="2057400" cy="504000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50">
            <a:extLst>
              <a:ext uri="{FF2B5EF4-FFF2-40B4-BE49-F238E27FC236}">
                <a16:creationId xmlns:a16="http://schemas.microsoft.com/office/drawing/2014/main" id="{1587CA89-EF36-B07D-36A8-056A457FBB58}"/>
              </a:ext>
            </a:extLst>
          </p:cNvPr>
          <p:cNvSpPr txBox="1"/>
          <p:nvPr/>
        </p:nvSpPr>
        <p:spPr>
          <a:xfrm>
            <a:off x="602045" y="2565848"/>
            <a:ext cx="1461205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>
                <a:solidFill>
                  <a:srgbClr val="808080"/>
                </a:solidFill>
              </a:rPr>
              <a:t>studies </a:t>
            </a:r>
            <a:r>
              <a:rPr lang="en-US" sz="703" i="1" dirty="0">
                <a:solidFill>
                  <a:srgbClr val="808080"/>
                </a:solidFill>
              </a:rPr>
              <a:t>motion</a:t>
            </a:r>
            <a:r>
              <a:rPr lang="en-US" sz="703" dirty="0">
                <a:solidFill>
                  <a:srgbClr val="808080"/>
                </a:solidFill>
              </a:rPr>
              <a:t> of a material point</a:t>
            </a:r>
            <a:endParaRPr lang="en-US" sz="653" dirty="0">
              <a:solidFill>
                <a:srgbClr val="808080"/>
              </a:solidFill>
              <a:latin typeface="IBM Plex Sans" panose="020B050305020300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E1F38833-6E05-6C1E-EE83-242A87A24BAB}"/>
              </a:ext>
            </a:extLst>
          </p:cNvPr>
          <p:cNvSpPr txBox="1">
            <a:spLocks/>
          </p:cNvSpPr>
          <p:nvPr/>
        </p:nvSpPr>
        <p:spPr>
          <a:xfrm>
            <a:off x="784184" y="2431469"/>
            <a:ext cx="1092043" cy="224392"/>
          </a:xfrm>
          <a:prstGeom prst="rect">
            <a:avLst/>
          </a:prstGeom>
        </p:spPr>
        <p:txBody>
          <a:bodyPr vert="horz" lIns="45899" tIns="22950" rIns="45899" bIns="22950" rtlCol="0" anchor="t">
            <a:norm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4" dirty="0">
                <a:solidFill>
                  <a:srgbClr val="808080"/>
                </a:solidFill>
              </a:rPr>
              <a:t>Mechanics</a:t>
            </a:r>
          </a:p>
          <a:p>
            <a:pPr algn="ctr"/>
            <a:endParaRPr lang="ru-RU" sz="1004" dirty="0">
              <a:solidFill>
                <a:srgbClr val="808080"/>
              </a:solidFill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555B606-18C7-8E39-F968-854506A6757C}"/>
              </a:ext>
            </a:extLst>
          </p:cNvPr>
          <p:cNvCxnSpPr>
            <a:cxnSpLocks/>
          </p:cNvCxnSpPr>
          <p:nvPr/>
        </p:nvCxnSpPr>
        <p:spPr>
          <a:xfrm flipV="1">
            <a:off x="3395283" y="1219028"/>
            <a:ext cx="84653" cy="272920"/>
          </a:xfrm>
          <a:prstGeom prst="straightConnector1">
            <a:avLst/>
          </a:prstGeom>
          <a:ln>
            <a:solidFill>
              <a:schemeClr val="bg2"/>
            </a:solidFill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64">
                <a:extLst>
                  <a:ext uri="{FF2B5EF4-FFF2-40B4-BE49-F238E27FC236}">
                    <a16:creationId xmlns:a16="http://schemas.microsoft.com/office/drawing/2014/main" id="{EFD7BBCC-EE78-5D00-6374-B27309956F6E}"/>
                  </a:ext>
                </a:extLst>
              </p:cNvPr>
              <p:cNvSpPr txBox="1"/>
              <p:nvPr/>
            </p:nvSpPr>
            <p:spPr>
              <a:xfrm>
                <a:off x="3221125" y="1339091"/>
                <a:ext cx="2524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ru-RU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2" name="TextBox 64">
                <a:extLst>
                  <a:ext uri="{FF2B5EF4-FFF2-40B4-BE49-F238E27FC236}">
                    <a16:creationId xmlns:a16="http://schemas.microsoft.com/office/drawing/2014/main" id="{EFD7BBCC-EE78-5D00-6374-B27309956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25" y="1339091"/>
                <a:ext cx="25241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66">
            <a:extLst>
              <a:ext uri="{FF2B5EF4-FFF2-40B4-BE49-F238E27FC236}">
                <a16:creationId xmlns:a16="http://schemas.microsoft.com/office/drawing/2014/main" id="{3E807096-5384-5597-D1D4-3761DC34B610}"/>
              </a:ext>
            </a:extLst>
          </p:cNvPr>
          <p:cNvSpPr txBox="1"/>
          <p:nvPr/>
        </p:nvSpPr>
        <p:spPr>
          <a:xfrm>
            <a:off x="2754695" y="2565848"/>
            <a:ext cx="1461205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/>
              <a:t>studies </a:t>
            </a:r>
            <a:r>
              <a:rPr lang="en-US" sz="703" i="1" dirty="0"/>
              <a:t>motion</a:t>
            </a:r>
            <a:r>
              <a:rPr lang="en-US" sz="703" dirty="0"/>
              <a:t> of the media</a:t>
            </a:r>
            <a:endParaRPr lang="en-US" sz="653" dirty="0">
              <a:latin typeface="IBM Plex Sans" panose="020B0503050203000203" pitchFamily="34" charset="0"/>
            </a:endParaRPr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2220E8A1-72F6-14B7-9183-01B9B9BD3CF8}"/>
              </a:ext>
            </a:extLst>
          </p:cNvPr>
          <p:cNvSpPr txBox="1">
            <a:spLocks/>
          </p:cNvSpPr>
          <p:nvPr/>
        </p:nvSpPr>
        <p:spPr>
          <a:xfrm>
            <a:off x="2676483" y="2452899"/>
            <a:ext cx="1620000" cy="180000"/>
          </a:xfrm>
          <a:prstGeom prst="rect">
            <a:avLst/>
          </a:prstGeom>
        </p:spPr>
        <p:txBody>
          <a:bodyPr vert="horz" lIns="45899" tIns="22950" rIns="45899" bIns="22950" rtlCol="0" anchor="t">
            <a:normAutofit fontScale="92500" lnSpcReduction="10000"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4" dirty="0"/>
              <a:t>Mechanics of continua</a:t>
            </a:r>
            <a:endParaRPr lang="ru-RU" sz="1004" dirty="0"/>
          </a:p>
        </p:txBody>
      </p:sp>
      <p:sp>
        <p:nvSpPr>
          <p:cNvPr id="45" name="TextBox 77">
            <a:extLst>
              <a:ext uri="{FF2B5EF4-FFF2-40B4-BE49-F238E27FC236}">
                <a16:creationId xmlns:a16="http://schemas.microsoft.com/office/drawing/2014/main" id="{A8588186-A5DB-129F-A155-54C79F1D641D}"/>
              </a:ext>
            </a:extLst>
          </p:cNvPr>
          <p:cNvSpPr txBox="1"/>
          <p:nvPr/>
        </p:nvSpPr>
        <p:spPr>
          <a:xfrm>
            <a:off x="575789" y="3537618"/>
            <a:ext cx="1512000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>
                <a:solidFill>
                  <a:srgbClr val="808080"/>
                </a:solidFill>
              </a:rPr>
              <a:t>declares the </a:t>
            </a:r>
            <a:r>
              <a:rPr lang="en-US" sz="703" i="1" dirty="0">
                <a:solidFill>
                  <a:srgbClr val="808080"/>
                </a:solidFill>
              </a:rPr>
              <a:t>mass conservation law</a:t>
            </a:r>
            <a:endParaRPr lang="en-US" sz="653" i="1" dirty="0">
              <a:solidFill>
                <a:srgbClr val="808080"/>
              </a:solidFill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Объект 1">
                <a:extLst>
                  <a:ext uri="{FF2B5EF4-FFF2-40B4-BE49-F238E27FC236}">
                    <a16:creationId xmlns:a16="http://schemas.microsoft.com/office/drawing/2014/main" id="{91B7B617-B3B5-9AE5-FA7F-251C65723B53}"/>
                  </a:ext>
                </a:extLst>
              </p:cNvPr>
              <p:cNvSpPr txBox="1"/>
              <p:nvPr/>
            </p:nvSpPr>
            <p:spPr bwMode="auto">
              <a:xfrm>
                <a:off x="826249" y="3833927"/>
                <a:ext cx="1008000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ru-RU" sz="1400" i="1" smtClean="0">
                        <a:solidFill>
                          <a:srgbClr val="80808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1400" i="1">
                        <a:solidFill>
                          <a:srgbClr val="80808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808080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-US" sz="1400" dirty="0">
                    <a:solidFill>
                      <a:srgbClr val="808080"/>
                    </a:solidFill>
                  </a:rPr>
                  <a:t>.</a:t>
                </a:r>
                <a:endParaRPr lang="ru-RU" sz="1400" dirty="0">
                  <a:solidFill>
                    <a:srgbClr val="808080"/>
                  </a:solidFill>
                </a:endParaRPr>
              </a:p>
            </p:txBody>
          </p:sp>
        </mc:Choice>
        <mc:Fallback>
          <p:sp>
            <p:nvSpPr>
              <p:cNvPr id="46" name="Объект 1">
                <a:extLst>
                  <a:ext uri="{FF2B5EF4-FFF2-40B4-BE49-F238E27FC236}">
                    <a16:creationId xmlns:a16="http://schemas.microsoft.com/office/drawing/2014/main" id="{91B7B617-B3B5-9AE5-FA7F-251C65723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249" y="3833927"/>
                <a:ext cx="1008000" cy="324000"/>
              </a:xfrm>
              <a:prstGeom prst="rect">
                <a:avLst/>
              </a:prstGeom>
              <a:blipFill>
                <a:blip r:embed="rId6"/>
                <a:stretch>
                  <a:fillRect t="-1887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80">
            <a:extLst>
              <a:ext uri="{FF2B5EF4-FFF2-40B4-BE49-F238E27FC236}">
                <a16:creationId xmlns:a16="http://schemas.microsoft.com/office/drawing/2014/main" id="{0D0981DD-0758-54F2-B586-5D86CE961BCE}"/>
              </a:ext>
            </a:extLst>
          </p:cNvPr>
          <p:cNvSpPr txBox="1"/>
          <p:nvPr/>
        </p:nvSpPr>
        <p:spPr>
          <a:xfrm>
            <a:off x="2701905" y="3483828"/>
            <a:ext cx="1584000" cy="30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54"/>
              </a:spcAft>
            </a:pPr>
            <a:r>
              <a:rPr lang="en-US" sz="703" dirty="0"/>
              <a:t>declares the mass conservation law</a:t>
            </a:r>
            <a:r>
              <a:rPr lang="ru-RU" sz="703" dirty="0"/>
              <a:t> </a:t>
            </a:r>
            <a:r>
              <a:rPr lang="en-US" sz="703" dirty="0"/>
              <a:t>in the form of the </a:t>
            </a:r>
            <a:r>
              <a:rPr lang="en-US" sz="703" i="1" dirty="0"/>
              <a:t>continuity equation</a:t>
            </a:r>
            <a:endParaRPr lang="en-US" sz="653" i="1" dirty="0"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Объект 20">
                <a:extLst>
                  <a:ext uri="{FF2B5EF4-FFF2-40B4-BE49-F238E27FC236}">
                    <a16:creationId xmlns:a16="http://schemas.microsoft.com/office/drawing/2014/main" id="{EC177D3F-3366-E9F3-D59D-CA659E82D655}"/>
                  </a:ext>
                </a:extLst>
              </p:cNvPr>
              <p:cNvSpPr txBox="1"/>
              <p:nvPr/>
            </p:nvSpPr>
            <p:spPr bwMode="auto">
              <a:xfrm>
                <a:off x="2529471" y="3745458"/>
                <a:ext cx="1908000" cy="5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48" name="Объект 20">
                <a:extLst>
                  <a:ext uri="{FF2B5EF4-FFF2-40B4-BE49-F238E27FC236}">
                    <a16:creationId xmlns:a16="http://schemas.microsoft.com/office/drawing/2014/main" id="{EC177D3F-3366-E9F3-D59D-CA659E82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9471" y="3745458"/>
                <a:ext cx="1908000" cy="504000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Заголовок 1">
                <a:extLst>
                  <a:ext uri="{FF2B5EF4-FFF2-40B4-BE49-F238E27FC236}">
                    <a16:creationId xmlns:a16="http://schemas.microsoft.com/office/drawing/2014/main" id="{6933F73C-EAA0-0A37-08B2-E4BC755BCA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211" y="2430777"/>
                <a:ext cx="3816000" cy="216000"/>
              </a:xfrm>
              <a:prstGeom prst="rect">
                <a:avLst/>
              </a:prstGeom>
            </p:spPr>
            <p:txBody>
              <a:bodyPr vert="horz" lIns="45899" tIns="22950" rIns="45899" bIns="22950" rtlCol="0" anchor="t">
                <a:normAutofit fontScale="77500" lnSpcReduction="20000"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4" dirty="0"/>
                  <a:t>Taking the Newton hypothesis into account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1500" dirty="0"/>
              </a:p>
            </p:txBody>
          </p:sp>
        </mc:Choice>
        <mc:Fallback>
          <p:sp>
            <p:nvSpPr>
              <p:cNvPr id="49" name="Заголовок 1">
                <a:extLst>
                  <a:ext uri="{FF2B5EF4-FFF2-40B4-BE49-F238E27FC236}">
                    <a16:creationId xmlns:a16="http://schemas.microsoft.com/office/drawing/2014/main" id="{6933F73C-EAA0-0A37-08B2-E4BC755BC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11" y="2430777"/>
                <a:ext cx="3816000" cy="216000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BAA0D08B-7028-5AA7-EA48-498F1CC08D2E}"/>
                  </a:ext>
                </a:extLst>
              </p:cNvPr>
              <p:cNvSpPr txBox="1"/>
              <p:nvPr/>
            </p:nvSpPr>
            <p:spPr>
              <a:xfrm>
                <a:off x="4859192" y="2565848"/>
                <a:ext cx="3613853" cy="320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1054"/>
                  </a:spcAft>
                </a:pPr>
                <a:r>
                  <a:rPr lang="en-US" sz="703" dirty="0"/>
                  <a:t>and the tensor decomposition rule, supposing that the fluid is incompressible </a:t>
                </a:r>
                <a14:m>
                  <m:oMath xmlns:m="http://schemas.openxmlformats.org/officeDocument/2006/math">
                    <m:r>
                      <a:rPr lang="ru-RU" sz="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r>
                  <a:rPr lang="en-US" sz="703" dirty="0"/>
                  <a:t>, the motion law transforms into the almost kinematic form – the Navier-Stokes equation</a:t>
                </a:r>
                <a:endParaRPr lang="en-US" sz="653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BAA0D08B-7028-5AA7-EA48-498F1CC08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192" y="2565848"/>
                <a:ext cx="3613853" cy="320793"/>
              </a:xfrm>
              <a:prstGeom prst="rect">
                <a:avLst/>
              </a:prstGeom>
              <a:blipFill>
                <a:blip r:embed="rId9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Объект 11">
                <a:extLst>
                  <a:ext uri="{FF2B5EF4-FFF2-40B4-BE49-F238E27FC236}">
                    <a16:creationId xmlns:a16="http://schemas.microsoft.com/office/drawing/2014/main" id="{098F5F4D-492C-1945-A2F1-B3554B374B0C}"/>
                  </a:ext>
                </a:extLst>
              </p:cNvPr>
              <p:cNvSpPr txBox="1"/>
              <p:nvPr/>
            </p:nvSpPr>
            <p:spPr bwMode="auto">
              <a:xfrm>
                <a:off x="5085375" y="2871927"/>
                <a:ext cx="3168000" cy="5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ru-RU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ru-RU" sz="1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</m:e>
                      </m:d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400" b="1" dirty="0"/>
              </a:p>
            </p:txBody>
          </p:sp>
        </mc:Choice>
        <mc:Fallback>
          <p:sp>
            <p:nvSpPr>
              <p:cNvPr id="51" name="Объект 11">
                <a:extLst>
                  <a:ext uri="{FF2B5EF4-FFF2-40B4-BE49-F238E27FC236}">
                    <a16:creationId xmlns:a16="http://schemas.microsoft.com/office/drawing/2014/main" id="{098F5F4D-492C-1945-A2F1-B3554B374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5375" y="2871927"/>
                <a:ext cx="3168000" cy="504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Объект 20">
                <a:extLst>
                  <a:ext uri="{FF2B5EF4-FFF2-40B4-BE49-F238E27FC236}">
                    <a16:creationId xmlns:a16="http://schemas.microsoft.com/office/drawing/2014/main" id="{5ADB5595-645C-F3A4-3246-5A7718DAA9FA}"/>
                  </a:ext>
                </a:extLst>
              </p:cNvPr>
              <p:cNvSpPr txBox="1"/>
              <p:nvPr/>
            </p:nvSpPr>
            <p:spPr bwMode="auto">
              <a:xfrm>
                <a:off x="6185534" y="3828201"/>
                <a:ext cx="963164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ru-RU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>
          <p:sp>
            <p:nvSpPr>
              <p:cNvPr id="52" name="Объект 20">
                <a:extLst>
                  <a:ext uri="{FF2B5EF4-FFF2-40B4-BE49-F238E27FC236}">
                    <a16:creationId xmlns:a16="http://schemas.microsoft.com/office/drawing/2014/main" id="{5ADB5595-645C-F3A4-3246-5A7718DA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5534" y="3828201"/>
                <a:ext cx="963164" cy="3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72AB536-5470-1646-E464-3B9B9EC77108}"/>
              </a:ext>
            </a:extLst>
          </p:cNvPr>
          <p:cNvCxnSpPr>
            <a:cxnSpLocks/>
            <a:stCxn id="38" idx="3"/>
            <a:endCxn id="51" idx="1"/>
          </p:cNvCxnSpPr>
          <p:nvPr/>
        </p:nvCxnSpPr>
        <p:spPr>
          <a:xfrm>
            <a:off x="4512648" y="3122323"/>
            <a:ext cx="572727" cy="1604"/>
          </a:xfrm>
          <a:prstGeom prst="line">
            <a:avLst/>
          </a:prstGeom>
          <a:ln>
            <a:solidFill>
              <a:srgbClr val="808080">
                <a:alpha val="3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9FDB914F-E0AD-CF31-A56A-30DC71E8C050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4437471" y="3990201"/>
            <a:ext cx="1748063" cy="7257"/>
          </a:xfrm>
          <a:prstGeom prst="line">
            <a:avLst/>
          </a:prstGeom>
          <a:ln>
            <a:solidFill>
              <a:srgbClr val="808080">
                <a:alpha val="31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799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E449D-112F-ED5C-C05A-4786345EB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1E0D4A9-25C3-B4DB-709F-D9798FB8EF0E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882EA4B9-CEE7-E41B-9F86-C7CCE1E32E7B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019E72C-5EC8-FBD6-C88E-3F473EA840D2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117270AE-E0A9-D8E0-14C4-17C8C96E9ECC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9D430430-ED8A-37A7-8E43-70E02D651880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E4200132-0AF0-E137-1D2F-F4FFB54C7A98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9508E76-EFAD-73D2-4E12-B7DFBA628FAF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PDEs solution intuition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7DBB7-60D9-6274-6797-15B6FA69DE01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940F89-9260-07C1-98F0-F458172B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2" y="1017896"/>
            <a:ext cx="373638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09D4A-34BC-C002-2559-BAC58290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7753D98-4946-9D6E-B1EC-0E60D658455F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726B766-8669-92A5-4A4C-F69DF7E8B6C0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03AF3740-D992-3918-B9A4-478BE299DF75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0E0A52B-5B2C-4125-98C6-73A9D2010CA9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80C226D7-CF31-BBE7-3B39-A1C2B9A0AE19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79136EC6-5652-0511-65C3-4EBCB1C2D127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37C7EC5-1C38-4F5E-5908-9B5939679B36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PDEs solution intuition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2C6B8-737F-F947-D3DF-BC724CD455E4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3F2896-B541-419F-3BDA-BEAA7E38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88" y="1025749"/>
            <a:ext cx="646661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7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BD5F-D5BF-7BB5-7619-28518F3DE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D74EFDC-AF08-F2C2-7525-0E2F0C8EAE82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CD8D22F-3544-C3D4-474D-8E71EB3EFBB9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37B2327-ECB6-97B9-1988-759DEA9E27A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673020-0F3C-4B16-CB68-CCC3DAA947F5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1C9E5227-F866-B460-D9F6-460CC9CC4062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8DEDEB25-C05A-ED15-E571-9C8F02A910EC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23CE30-2C1E-6AF4-2472-579EBA0F7648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PDEs solution intuition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C40542-D784-3A06-AABC-02A929ED9D6B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F8C89B-F8AD-B1B8-0C93-33560453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3" y="1668780"/>
            <a:ext cx="6859056" cy="29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2B684-9C39-E5AD-9AB0-0BE3FA6E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0BA2F9-802F-7201-79C0-A6B1F388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26" y="1221227"/>
            <a:ext cx="3643608" cy="2725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71687-B090-AD57-539C-610B21E288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7727" y="543705"/>
            <a:ext cx="7886700" cy="344822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13BB2CCD-E28C-5D68-1984-E361E9BE20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33015" y="4631753"/>
            <a:ext cx="2057400" cy="273815"/>
          </a:xfrm>
        </p:spPr>
        <p:txBody>
          <a:bodyPr/>
          <a:lstStyle/>
          <a:p>
            <a:fld id="{7F51F9F8-EAF5-D645-AF75-0522F1FAF6E8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8" name="Нижний колонтитул 4">
            <a:extLst>
              <a:ext uri="{FF2B5EF4-FFF2-40B4-BE49-F238E27FC236}">
                <a16:creationId xmlns:a16="http://schemas.microsoft.com/office/drawing/2014/main" id="{4C20475E-FF86-F325-354C-47F9416BCC47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D447962-AF50-6D28-9085-EF1DC06799F1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CF51834-8291-CEAF-B275-9505F6688877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F0D3BE03-0D00-529C-8CBD-28618BF6D389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47CD93-512D-E88F-84F7-2FB0508134F3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ABC69E57-88E8-C837-A8ED-30863E920043}"/>
              </a:ext>
            </a:extLst>
          </p:cNvPr>
          <p:cNvSpPr txBox="1">
            <a:spLocks/>
          </p:cNvSpPr>
          <p:nvPr/>
        </p:nvSpPr>
        <p:spPr>
          <a:xfrm>
            <a:off x="605541" y="1173905"/>
            <a:ext cx="4680834" cy="2929922"/>
          </a:xfrm>
          <a:prstGeom prst="rect">
            <a:avLst/>
          </a:prstGeom>
        </p:spPr>
        <p:txBody>
          <a:bodyPr/>
          <a:lstStyle>
            <a:lvl1pPr marL="171447" indent="-171447" algn="l" defTabSz="68578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2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3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31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2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20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4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09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3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INTRODUCTION TO PHYSICS-INFORMED NEURAL NETWORKS (PINNs)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MODELS WITH ORDINARY DIFFERENTIAL EQUATIONS (ODEs)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MODELS WITH PARTIAL DIFFERENTIAL EQUATIONS (PDEs)</a:t>
            </a:r>
          </a:p>
          <a:p>
            <a:pPr marL="400050" indent="-400050">
              <a:lnSpc>
                <a:spcPct val="100000"/>
              </a:lnSpc>
              <a:buFont typeface="Arial" panose="020B0604020202020204" pitchFamily="34" charset="0"/>
              <a:buAutoNum type="romanUcPeriod"/>
            </a:pPr>
            <a:r>
              <a:rPr lang="en-US" sz="1600" dirty="0">
                <a:solidFill>
                  <a:srgbClr val="40BA21"/>
                </a:solidFill>
              </a:rPr>
              <a:t>PROSPECTS IN THE FIELD OF PINNS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0EC433-3386-F993-D662-AD3F89DDB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237" b="1"/>
          <a:stretch/>
        </p:blipFill>
        <p:spPr>
          <a:xfrm>
            <a:off x="5446126" y="839691"/>
            <a:ext cx="3640069" cy="36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5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15CFC-59A5-B350-6FF1-0D66905FA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C39C950-6EA4-A3EE-659B-9AE661A00AEB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F062551-0118-454F-B8C4-BCAE9B7D309A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3D63D5C-5252-E0BC-5590-52CBAF941A0D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09345A2-A560-B63A-8305-B6385FB3FAC5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6EA5DE8D-F4F4-4BDC-276A-13AA4461179D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53D0411F-8708-B9D3-ADB3-483E047CA404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9330E18-C08D-CBAA-987C-1268E6BBB0FA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equation discovery in a hadns </a:t>
            </a:r>
            <a:r>
              <a:rPr lang="en-US" sz="1800" dirty="0">
                <a:solidFill>
                  <a:srgbClr val="40BA21"/>
                </a:solidFill>
              </a:rPr>
              <a:t>on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session: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link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F5192-1AA8-BBD9-22AA-B8273449B98B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3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DE5C9A-155C-6E93-3CD9-805124314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038"/>
          <a:stretch/>
        </p:blipFill>
        <p:spPr>
          <a:xfrm>
            <a:off x="595313" y="1639953"/>
            <a:ext cx="3250546" cy="29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1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F661F-26EB-C231-E816-11348F987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0FA7E5A-4EB0-3AF6-FD4B-701C99F10714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61EB44F-23C4-242B-C19C-C152FB4C2CDD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4AB0FE6-D75E-0A4C-5408-00C1B8277288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99876DA-DAA5-4CB1-1468-99CD45ABF32F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E67CB48D-6E49-8CA5-2283-3D2894BCC671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C9365B8A-F979-AC6C-254E-04C42916BE30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E2AC384-89FF-935F-0704-9229C86C1F07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equation discovery in a hadns </a:t>
            </a:r>
            <a:r>
              <a:rPr lang="en-US" sz="1800" dirty="0">
                <a:solidFill>
                  <a:srgbClr val="40BA21"/>
                </a:solidFill>
              </a:rPr>
              <a:t>on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session: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hlinkClick r:id="rId2"/>
              </a:rPr>
              <a:t>link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A7077-2BAA-08BA-4ACF-5CEB91C2FC01}"/>
              </a:ext>
            </a:extLst>
          </p:cNvPr>
          <p:cNvSpPr txBox="1"/>
          <p:nvPr/>
        </p:nvSpPr>
        <p:spPr>
          <a:xfrm>
            <a:off x="601922" y="4603820"/>
            <a:ext cx="45720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3"/>
              </a:rPr>
              <a:t>ETH Zürich DLSC: Physics-Informed Neural Networks - Applications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5B2C32-1367-D172-EAFA-65F97FCB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1639953"/>
            <a:ext cx="6777318" cy="29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2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5A4CA-4CCE-ECE0-57C7-B4BFC783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58DB47C-6A0C-9488-4026-BAEF79F4332B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DDA31F2-CC9E-DC8E-404E-95120BEBB431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E8B778D-D0F9-29A2-68F2-5D59C3E16E6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CFA6480-23BB-08F9-5052-1580630EE5B5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16A716CD-F87C-8638-BE67-3FCA67BCC684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CA92CE12-17A1-69FE-B642-3D124D860EFE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8213F92-61CB-2367-392B-20DB4FEE0132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for equation discovery: viscosity measurement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321EB-B238-A9AC-A0EF-2509BA7A8007}"/>
              </a:ext>
            </a:extLst>
          </p:cNvPr>
          <p:cNvSpPr txBox="1"/>
          <p:nvPr/>
        </p:nvSpPr>
        <p:spPr>
          <a:xfrm>
            <a:off x="601922" y="4603820"/>
            <a:ext cx="5773478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t-EE" i="0" dirty="0">
                <a:solidFill>
                  <a:srgbClr val="F1F1F1"/>
                </a:solidFill>
                <a:effectLst/>
                <a:cs typeface="Arial" panose="020B0604020202020204" pitchFamily="34" charset="0"/>
                <a:hlinkClick r:id="rId2"/>
              </a:rPr>
              <a:t>A method to measure non-Newtonian fluids viscosity using inertial viscometer with a computer vision system, 2023</a:t>
            </a:r>
            <a:endParaRPr lang="et-EE" i="0" dirty="0">
              <a:solidFill>
                <a:srgbClr val="F1F1F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832381B-C46B-96EB-093A-8C395C849757}"/>
              </a:ext>
            </a:extLst>
          </p:cNvPr>
          <p:cNvSpPr txBox="1"/>
          <p:nvPr/>
        </p:nvSpPr>
        <p:spPr>
          <a:xfrm>
            <a:off x="627516" y="1050128"/>
            <a:ext cx="6255384" cy="2507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j-ea"/>
                <a:cs typeface="+mj-cs"/>
              </a:rPr>
              <a:t>Viscosity measurement </a:t>
            </a:r>
            <a:r>
              <a:rPr lang="en-US" sz="1000" dirty="0"/>
              <a:t>method using inertial viscometer with a computer vision system  </a:t>
            </a:r>
            <a:endParaRPr lang="ru-RU" sz="1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7">
                <a:extLst>
                  <a:ext uri="{FF2B5EF4-FFF2-40B4-BE49-F238E27FC236}">
                    <a16:creationId xmlns:a16="http://schemas.microsoft.com/office/drawing/2014/main" id="{9E6EC803-CEAF-5853-1046-3183DFCE6755}"/>
                  </a:ext>
                </a:extLst>
              </p:cNvPr>
              <p:cNvSpPr txBox="1"/>
              <p:nvPr/>
            </p:nvSpPr>
            <p:spPr>
              <a:xfrm>
                <a:off x="551998" y="1338690"/>
                <a:ext cx="7713446" cy="250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458937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p>
                        <m: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the share rate on the fluid flow and the flow rate 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Times New Roman" panose="02020603050405020304" pitchFamily="18" charset="0"/>
                  </a:rPr>
                  <a:t>at each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kumimoji="0" lang="ru-RU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respectively</a:t>
                </a:r>
                <a:r>
                  <a:rPr lang="en-US" sz="1000" dirty="0">
                    <a:solidFill>
                      <a:srgbClr val="000000"/>
                    </a:solidFill>
                    <a:latin typeface="Calibri" panose="020F0502020204030204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are obtained by test rig with CV system</a:t>
                </a:r>
                <a:endPara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17">
                <a:extLst>
                  <a:ext uri="{FF2B5EF4-FFF2-40B4-BE49-F238E27FC236}">
                    <a16:creationId xmlns:a16="http://schemas.microsoft.com/office/drawing/2014/main" id="{9E6EC803-CEAF-5853-1046-3183DFCE6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8" y="1338690"/>
                <a:ext cx="7713446" cy="25071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7BC030-21AB-1CB1-7ADB-E2A0090D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52" y="1593117"/>
            <a:ext cx="3905280" cy="300825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15474B-9D7B-D969-F12C-4FAD8C46E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652" y="1593117"/>
            <a:ext cx="3934350" cy="30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1E8E0-24A2-EA26-0B3F-8EEAA16B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842C166-EDC2-9FE9-0E76-AF78D94E95F5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C59C808-39FD-175F-BB3A-745D58BA1F60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52EE2C3-E5DA-2CA4-079E-679B0B3BEEC8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93BFC82-FEB4-3901-EF92-B39370E7E86D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8A039915-82DC-9E3A-6E48-13705F694A7F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706AAE7D-DCA9-8D13-BFE8-D638AA050A2C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Recap: what does it mean to solve a differential equation?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FD3368EB-B705-1DCB-C565-CC0DD9192A95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27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7DDA9-6894-582E-17BD-060FC22D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58D1540-D9C8-2B2B-BB94-393F386A6F89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D413531E-5E50-126E-A90D-C629812947AF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2D38720-1948-3EE1-52BC-98ABDDD16AC2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174E5521-A7CF-E63F-2411-151F1940B818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EE418071-E4F2-F5B9-1816-6DECD2744BA2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0B2DF2E7-FCCE-8D9E-AD6E-1DF7B2D25BEF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with energy (power) loss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ACBD40A9-4EFC-72E3-2FD2-947880E359A0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EB0A1C-EAFB-436A-BEA1-A19C64324434}"/>
              </a:ext>
            </a:extLst>
          </p:cNvPr>
          <p:cNvSpPr/>
          <p:nvPr/>
        </p:nvSpPr>
        <p:spPr>
          <a:xfrm>
            <a:off x="80327" y="1113345"/>
            <a:ext cx="288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ave energy (power)</a:t>
            </a:r>
            <a:endParaRPr lang="ru-RU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ECEF0D-5E6B-C2D3-3C7E-A78FB38E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" y="1655615"/>
            <a:ext cx="2532092" cy="18942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DC7DE7-0E66-3971-B715-40004FE41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00" y="1852750"/>
            <a:ext cx="2614613" cy="1469413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089C960-DE60-E8CD-9CD2-09668981B52C}"/>
              </a:ext>
            </a:extLst>
          </p:cNvPr>
          <p:cNvSpPr/>
          <p:nvPr/>
        </p:nvSpPr>
        <p:spPr>
          <a:xfrm>
            <a:off x="3090307" y="1092676"/>
            <a:ext cx="2880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ave time </a:t>
            </a:r>
            <a:b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1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(brachistochrone task)</a:t>
            </a:r>
            <a:endParaRPr lang="ru-RU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6154534-52A9-CF03-66BE-0017B82C763E}"/>
              </a:ext>
            </a:extLst>
          </p:cNvPr>
          <p:cNvSpPr/>
          <p:nvPr/>
        </p:nvSpPr>
        <p:spPr>
          <a:xfrm>
            <a:off x="6124300" y="1148875"/>
            <a:ext cx="2880000" cy="2880000"/>
          </a:xfrm>
          <a:prstGeom prst="rect">
            <a:avLst/>
          </a:prstGeom>
          <a:noFill/>
          <a:ln>
            <a:solidFill>
              <a:srgbClr val="7DBA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AEC3165-DDFF-9819-109A-E5D4E5C08656}"/>
              </a:ext>
            </a:extLst>
          </p:cNvPr>
          <p:cNvSpPr/>
          <p:nvPr/>
        </p:nvSpPr>
        <p:spPr>
          <a:xfrm>
            <a:off x="6124300" y="1073924"/>
            <a:ext cx="288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ave 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lives </a:t>
            </a:r>
            <a:r>
              <a:rPr lang="en-US" sz="11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(Dido task)</a:t>
            </a:r>
            <a:endParaRPr lang="ru-RU" sz="11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B8A93-FEE4-D65B-F607-105BC3950024}"/>
                  </a:ext>
                </a:extLst>
              </p:cNvPr>
              <p:cNvSpPr txBox="1"/>
              <p:nvPr/>
            </p:nvSpPr>
            <p:spPr>
              <a:xfrm>
                <a:off x="2971801" y="3439760"/>
                <a:ext cx="3122763" cy="65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u-RU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t-EE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t-EE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ru-RU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B8A93-FEE4-D65B-F607-105BC3950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1" y="3439760"/>
                <a:ext cx="3122763" cy="652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A83358-81F5-84D7-A736-6FE2CC9874CC}"/>
                  </a:ext>
                </a:extLst>
              </p:cNvPr>
              <p:cNvSpPr txBox="1"/>
              <p:nvPr/>
            </p:nvSpPr>
            <p:spPr>
              <a:xfrm>
                <a:off x="80325" y="3490214"/>
                <a:ext cx="2880001" cy="576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?…</m:t>
                          </m:r>
                        </m:e>
                      </m:d>
                      <m:r>
                        <a:rPr lang="ru-RU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ru-R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?,…</m:t>
                              </m:r>
                            </m:e>
                          </m:d>
                        </m:e>
                      </m:nary>
                      <m:r>
                        <a:rPr lang="ru-RU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A83358-81F5-84D7-A736-6FE2CC987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5" y="3490214"/>
                <a:ext cx="2880001" cy="576761"/>
              </a:xfrm>
              <a:prstGeom prst="rect">
                <a:avLst/>
              </a:prstGeom>
              <a:blipFill>
                <a:blip r:embed="rId5"/>
                <a:stretch>
                  <a:fillRect t="-125532" b="-177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A92C5CE-0620-1291-A206-551B3F4E5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300" y="1633282"/>
            <a:ext cx="2880000" cy="18993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11DB68-0AF0-49BC-0880-6D0B66AA4A60}"/>
                  </a:ext>
                </a:extLst>
              </p:cNvPr>
              <p:cNvSpPr txBox="1"/>
              <p:nvPr/>
            </p:nvSpPr>
            <p:spPr>
              <a:xfrm>
                <a:off x="6101072" y="3608460"/>
                <a:ext cx="288000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11DB68-0AF0-49BC-0880-6D0B66AA4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72" y="3608460"/>
                <a:ext cx="288000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FDE8DD3-8C83-FEEC-7AAB-C696504F0979}"/>
              </a:ext>
            </a:extLst>
          </p:cNvPr>
          <p:cNvSpPr/>
          <p:nvPr/>
        </p:nvSpPr>
        <p:spPr>
          <a:xfrm>
            <a:off x="3090306" y="1148875"/>
            <a:ext cx="2880000" cy="2880000"/>
          </a:xfrm>
          <a:prstGeom prst="rect">
            <a:avLst/>
          </a:prstGeom>
          <a:noFill/>
          <a:ln>
            <a:solidFill>
              <a:srgbClr val="7DBA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3189670-3372-5FE5-19EE-D92D0CEB00C0}"/>
              </a:ext>
            </a:extLst>
          </p:cNvPr>
          <p:cNvSpPr/>
          <p:nvPr/>
        </p:nvSpPr>
        <p:spPr>
          <a:xfrm>
            <a:off x="80187" y="1148875"/>
            <a:ext cx="2880000" cy="2880000"/>
          </a:xfrm>
          <a:prstGeom prst="rect">
            <a:avLst/>
          </a:prstGeom>
          <a:noFill/>
          <a:ln>
            <a:solidFill>
              <a:srgbClr val="7DBA4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585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61AB-A926-B12B-FC98-48D07ADD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2C65A0A-6240-BCA6-C9A1-1C8A1AB43E50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8FB5645-8C93-D773-4F65-C265B479E6F4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98BA2F3-EB04-E55C-9677-B7B312CFABC4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2C37F1E-DFC3-06F9-8C84-8A25126539E8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E1D11CD6-CFC0-9582-A86A-09A4824003B3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E40512F4-C0B8-F481-D8E6-52DEB540F97D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with energy (power) loss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518FB778-42A8-6B6E-4DD8-FAEDB4CBF422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0B1CC6-AAB8-BC65-5C25-7E2EE0927B1D}"/>
              </a:ext>
            </a:extLst>
          </p:cNvPr>
          <p:cNvSpPr/>
          <p:nvPr/>
        </p:nvSpPr>
        <p:spPr>
          <a:xfrm>
            <a:off x="6595226" y="2185517"/>
            <a:ext cx="2099872" cy="240040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IBM Plex Sans" panose="020B0503050203000203" pitchFamily="34" charset="0"/>
              </a:rPr>
              <a:t>Data set: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Boundary conditions;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IBM Plex Sans" panose="020B0503050203000203" pitchFamily="34" charset="0"/>
              </a:rPr>
              <a:t>Advantages: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non-Newtonian fluid;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mass forces;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less hyperparameters.</a:t>
            </a:r>
            <a:endParaRPr lang="ru-RU" dirty="0">
              <a:solidFill>
                <a:schemeClr val="tx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IBM Plex Sans" panose="020B0503050203000203" pitchFamily="34" charset="0"/>
              </a:rPr>
              <a:t>Limitations: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stationary or quasi-stationary;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incompressible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AFD532F-30DB-6BBF-4BA6-2B70BCC6D855}"/>
              </a:ext>
            </a:extLst>
          </p:cNvPr>
          <p:cNvSpPr/>
          <p:nvPr/>
        </p:nvSpPr>
        <p:spPr>
          <a:xfrm>
            <a:off x="448903" y="1107808"/>
            <a:ext cx="5486968" cy="216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6611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ML for physical problems as Physics</a:t>
            </a:r>
            <a:r>
              <a:rPr lang="ru-RU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-</a:t>
            </a:r>
            <a:r>
              <a:rPr lang="en-US" sz="16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based learning</a:t>
            </a:r>
            <a:endParaRPr kumimoji="0" lang="ru-RU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19A7CF0-BEE0-C07F-6FAF-DF55ADC0D547}"/>
              </a:ext>
            </a:extLst>
          </p:cNvPr>
          <p:cNvSpPr/>
          <p:nvPr/>
        </p:nvSpPr>
        <p:spPr>
          <a:xfrm>
            <a:off x="2480834" y="1396925"/>
            <a:ext cx="1613453" cy="2625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Physics</a:t>
            </a:r>
            <a:r>
              <a:rPr lang="ru-RU" sz="10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-</a:t>
            </a:r>
            <a:r>
              <a:rPr lang="en-US" sz="10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based learning [1]</a:t>
            </a:r>
            <a:endParaRPr lang="ru-RU" sz="1000" b="1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98D2D5F-7AB2-9FBC-3E15-403741AB5976}"/>
              </a:ext>
            </a:extLst>
          </p:cNvPr>
          <p:cNvSpPr/>
          <p:nvPr/>
        </p:nvSpPr>
        <p:spPr>
          <a:xfrm>
            <a:off x="4299696" y="1780814"/>
            <a:ext cx="1169506" cy="4047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/>
                </a:solidFill>
                <a:latin typeface="IBM Plex Sans" panose="020B0503050203000203" pitchFamily="34" charset="0"/>
                <a:ea typeface="Calibri" panose="020F0502020204030204" pitchFamily="34" charset="0"/>
              </a:rPr>
              <a:t>P</a:t>
            </a:r>
            <a:r>
              <a:rPr lang="ru-RU" sz="9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hysics-informed</a:t>
            </a:r>
            <a:r>
              <a:rPr lang="ru-RU" sz="9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 </a:t>
            </a:r>
            <a:r>
              <a:rPr lang="ru-RU" sz="9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learning</a:t>
            </a:r>
            <a:endParaRPr lang="ru-RU" sz="3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5581DBC8-5D4D-1063-A72E-713E6938AE2F}"/>
                  </a:ext>
                </a:extLst>
              </p:cNvPr>
              <p:cNvSpPr/>
              <p:nvPr/>
            </p:nvSpPr>
            <p:spPr>
              <a:xfrm>
                <a:off x="3736685" y="2387870"/>
                <a:ext cx="2295529" cy="66064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PINN</a:t>
                </a:r>
                <a:r>
                  <a:rPr lang="en-US" sz="10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Using physical models as PDE: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put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e>
                    </m:d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0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5581DBC8-5D4D-1063-A72E-713E6938A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85" y="2387870"/>
                <a:ext cx="2295529" cy="660645"/>
              </a:xfrm>
              <a:prstGeom prst="roundRect">
                <a:avLst/>
              </a:prstGeom>
              <a:blipFill>
                <a:blip r:embed="rId2"/>
                <a:stretch>
                  <a:fillRect t="-1818" b="-7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C2D1D21-290A-6DD5-839C-FDC9CCD08E5F}"/>
              </a:ext>
            </a:extLst>
          </p:cNvPr>
          <p:cNvSpPr/>
          <p:nvPr/>
        </p:nvSpPr>
        <p:spPr>
          <a:xfrm>
            <a:off x="6805683" y="1901367"/>
            <a:ext cx="1530627" cy="216000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IBM Plex Sans" panose="020B0503050203000203" pitchFamily="34" charset="0"/>
              </a:rPr>
              <a:t>Power loss</a:t>
            </a:r>
            <a:endParaRPr lang="ru-RU" b="1" dirty="0">
              <a:latin typeface="IBM Plex Sans" panose="020B0503050203000203" pitchFamily="34" charset="0"/>
            </a:endParaRPr>
          </a:p>
        </p:txBody>
      </p: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69D8786A-D652-6D7B-7B40-DA6D9B314A38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 flipV="1">
            <a:off x="6032214" y="1901367"/>
            <a:ext cx="1538783" cy="816826"/>
          </a:xfrm>
          <a:prstGeom prst="bentConnector4">
            <a:avLst>
              <a:gd name="adj1" fmla="val 25132"/>
              <a:gd name="adj2" fmla="val 127986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1C336273-E258-C164-CB8D-8F9D22DA462A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4884449" y="2185518"/>
            <a:ext cx="1" cy="20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B2896413-7CFE-5F4D-AB9B-900BBE3A7276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4094287" y="1528201"/>
            <a:ext cx="790162" cy="252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52E8440-623F-AD7C-5312-CBCC9705CD8A}"/>
              </a:ext>
            </a:extLst>
          </p:cNvPr>
          <p:cNvSpPr/>
          <p:nvPr/>
        </p:nvSpPr>
        <p:spPr>
          <a:xfrm>
            <a:off x="1079417" y="1754824"/>
            <a:ext cx="1179443" cy="430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Supervis</a:t>
            </a:r>
            <a:r>
              <a:rPr lang="en-US" sz="1000" dirty="0">
                <a:solidFill>
                  <a:schemeClr val="tx1"/>
                </a:solidFill>
                <a:latin typeface="IBM Plex Sans" panose="020B0503050203000203" pitchFamily="34" charset="0"/>
                <a:ea typeface="Calibri" panose="020F0502020204030204" pitchFamily="34" charset="0"/>
              </a:rPr>
              <a:t>ed </a:t>
            </a:r>
            <a:r>
              <a:rPr lang="ru-RU" sz="10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learning</a:t>
            </a:r>
            <a:endParaRPr lang="ru-RU" sz="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74FED8F-B460-3C3E-5607-932514FA70FC}"/>
              </a:ext>
            </a:extLst>
          </p:cNvPr>
          <p:cNvSpPr/>
          <p:nvPr/>
        </p:nvSpPr>
        <p:spPr>
          <a:xfrm>
            <a:off x="1003216" y="2390490"/>
            <a:ext cx="1331844" cy="27743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IBM Plex Sans" panose="020B0503050203000203" pitchFamily="34" charset="0"/>
              </a:rPr>
              <a:t>Data-driven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Fitting problem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04F5B0F-F504-7AF0-DBFA-D59981649DB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669138" y="2185517"/>
            <a:ext cx="1" cy="20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241F02D2-4FCE-49A9-CB8C-EE1EC911D3E5}"/>
              </a:ext>
            </a:extLst>
          </p:cNvPr>
          <p:cNvCxnSpPr>
            <a:cxnSpLocks/>
            <a:stCxn id="14" idx="1"/>
            <a:endCxn id="22" idx="0"/>
          </p:cNvCxnSpPr>
          <p:nvPr/>
        </p:nvCxnSpPr>
        <p:spPr>
          <a:xfrm rot="10800000" flipV="1">
            <a:off x="1669140" y="1528200"/>
            <a:ext cx="811695" cy="226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81" name="Прямоугольник 2080">
                <a:extLst>
                  <a:ext uri="{FF2B5EF4-FFF2-40B4-BE49-F238E27FC236}">
                    <a16:creationId xmlns:a16="http://schemas.microsoft.com/office/drawing/2014/main" id="{F33B6A81-529F-C2E2-81DA-F8B089ACAAEB}"/>
                  </a:ext>
                </a:extLst>
              </p:cNvPr>
              <p:cNvSpPr/>
              <p:nvPr/>
            </p:nvSpPr>
            <p:spPr>
              <a:xfrm>
                <a:off x="3835559" y="3218161"/>
                <a:ext cx="2099872" cy="160493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latin typeface="IBM Plex Sans" panose="020B0503050203000203" pitchFamily="34" charset="0"/>
                </a:endParaRPr>
              </a:p>
              <a:p>
                <a:pPr algn="ctr"/>
                <a:endParaRPr lang="en-US" dirty="0">
                  <a:latin typeface="IBM Plex Sans" panose="020B0503050203000203" pitchFamily="34" charset="0"/>
                </a:endParaRPr>
              </a:p>
              <a:p>
                <a:pPr algn="ctr"/>
                <a:endParaRPr lang="en-US" dirty="0">
                  <a:latin typeface="IBM Plex Sans" panose="020B0503050203000203" pitchFamily="34" charset="0"/>
                </a:endParaRPr>
              </a:p>
              <a:p>
                <a:pPr algn="ctr"/>
                <a:endParaRPr lang="en-US" dirty="0">
                  <a:latin typeface="IBM Plex Sans" panose="020B0503050203000203" pitchFamily="34" charset="0"/>
                </a:endParaRPr>
              </a:p>
              <a:p>
                <a:pPr algn="ctr"/>
                <a:endParaRPr lang="en-US" dirty="0">
                  <a:latin typeface="IBM Plex Sans" panose="020B0503050203000203" pitchFamily="34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In General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sSub>
                        <m:sSubPr>
                          <m:ctrlPr>
                            <a:rPr lang="en-US" sz="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Data set: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sz="800" dirty="0">
                    <a:solidFill>
                      <a:schemeClr val="accent1">
                        <a:lumMod val="50000"/>
                      </a:schemeClr>
                    </a:solidFill>
                    <a:latin typeface="IBM Plex Sans" panose="020B0503050203000203" pitchFamily="34" charset="0"/>
                  </a:rPr>
                  <a:t>experimental or CFD data*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sz="800" dirty="0">
                    <a:solidFill>
                      <a:srgbClr val="7030A0"/>
                    </a:solidFill>
                    <a:latin typeface="IBM Plex Sans" panose="020B0503050203000203" pitchFamily="34" charset="0"/>
                  </a:rPr>
                  <a:t>Boundary conditions</a:t>
                </a:r>
                <a:endParaRPr lang="en-US" sz="900" dirty="0">
                  <a:solidFill>
                    <a:srgbClr val="7030A0"/>
                  </a:solidFill>
                  <a:latin typeface="IBM Plex Sans" panose="020B0503050203000203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sz="800" dirty="0">
                    <a:solidFill>
                      <a:schemeClr val="accent2">
                        <a:lumMod val="75000"/>
                      </a:schemeClr>
                    </a:solidFill>
                    <a:latin typeface="IBM Plex Sans" panose="020B0503050203000203" pitchFamily="34" charset="0"/>
                  </a:rPr>
                  <a:t>Initial conditions</a:t>
                </a:r>
              </a:p>
            </p:txBody>
          </p:sp>
        </mc:Choice>
        <mc:Fallback>
          <p:sp>
            <p:nvSpPr>
              <p:cNvPr id="2081" name="Прямоугольник 2080">
                <a:extLst>
                  <a:ext uri="{FF2B5EF4-FFF2-40B4-BE49-F238E27FC236}">
                    <a16:creationId xmlns:a16="http://schemas.microsoft.com/office/drawing/2014/main" id="{F33B6A81-529F-C2E2-81DA-F8B089ACA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559" y="3218161"/>
                <a:ext cx="2099872" cy="1604931"/>
              </a:xfrm>
              <a:prstGeom prst="rect">
                <a:avLst/>
              </a:prstGeom>
              <a:blipFill>
                <a:blip r:embed="rId3"/>
                <a:stretch>
                  <a:fillRect b="-33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2" name="Прямоугольник: скругленные углы 2081">
                <a:extLst>
                  <a:ext uri="{FF2B5EF4-FFF2-40B4-BE49-F238E27FC236}">
                    <a16:creationId xmlns:a16="http://schemas.microsoft.com/office/drawing/2014/main" id="{2002F735-7608-D6C4-7EE1-3CAD1D04472E}"/>
                  </a:ext>
                </a:extLst>
              </p:cNvPr>
              <p:cNvSpPr/>
              <p:nvPr/>
            </p:nvSpPr>
            <p:spPr>
              <a:xfrm>
                <a:off x="3835949" y="3223416"/>
                <a:ext cx="2099872" cy="22851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1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2082" name="Прямоугольник: скругленные углы 2081">
                <a:extLst>
                  <a:ext uri="{FF2B5EF4-FFF2-40B4-BE49-F238E27FC236}">
                    <a16:creationId xmlns:a16="http://schemas.microsoft.com/office/drawing/2014/main" id="{2002F735-7608-D6C4-7EE1-3CAD1D044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49" y="3223416"/>
                <a:ext cx="2099872" cy="228516"/>
              </a:xfrm>
              <a:prstGeom prst="round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3" name="Прямоугольник: скругленные углы 2082">
                <a:extLst>
                  <a:ext uri="{FF2B5EF4-FFF2-40B4-BE49-F238E27FC236}">
                    <a16:creationId xmlns:a16="http://schemas.microsoft.com/office/drawing/2014/main" id="{DC58C48E-6483-B903-FE4A-8EBEF2684766}"/>
                  </a:ext>
                </a:extLst>
              </p:cNvPr>
              <p:cNvSpPr/>
              <p:nvPr/>
            </p:nvSpPr>
            <p:spPr>
              <a:xfrm>
                <a:off x="3835559" y="3474095"/>
                <a:ext cx="2100262" cy="31615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step 1. Solve </a:t>
                </a:r>
                <a14:m>
                  <m:oMath xmlns:m="http://schemas.openxmlformats.org/officeDocument/2006/math">
                    <m:r>
                      <a:rPr lang="en-US" sz="9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9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9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r>
                  <a: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step 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  <m:r>
                          <a:rPr lang="en-US" sz="9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9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9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9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083" name="Прямоугольник: скругленные углы 2082">
                <a:extLst>
                  <a:ext uri="{FF2B5EF4-FFF2-40B4-BE49-F238E27FC236}">
                    <a16:creationId xmlns:a16="http://schemas.microsoft.com/office/drawing/2014/main" id="{DC58C48E-6483-B903-FE4A-8EBEF2684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559" y="3474095"/>
                <a:ext cx="2100262" cy="316155"/>
              </a:xfrm>
              <a:prstGeom prst="round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4" name="Прямоугольник: скругленные углы 2083">
                <a:extLst>
                  <a:ext uri="{FF2B5EF4-FFF2-40B4-BE49-F238E27FC236}">
                    <a16:creationId xmlns:a16="http://schemas.microsoft.com/office/drawing/2014/main" id="{A661F809-76E6-838A-23EA-1216DBCC7AB4}"/>
                  </a:ext>
                </a:extLst>
              </p:cNvPr>
              <p:cNvSpPr/>
              <p:nvPr/>
            </p:nvSpPr>
            <p:spPr>
              <a:xfrm>
                <a:off x="3835558" y="3810261"/>
                <a:ext cx="2099872" cy="19417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1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IBM Plex Sans" panose="020B05030502030002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084" name="Прямоугольник: скругленные углы 2083">
                <a:extLst>
                  <a:ext uri="{FF2B5EF4-FFF2-40B4-BE49-F238E27FC236}">
                    <a16:creationId xmlns:a16="http://schemas.microsoft.com/office/drawing/2014/main" id="{A661F809-76E6-838A-23EA-1216DBCC7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558" y="3810261"/>
                <a:ext cx="2099872" cy="194175"/>
              </a:xfrm>
              <a:prstGeom prst="roundRect">
                <a:avLst/>
              </a:prstGeom>
              <a:blipFill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6" name="Прямая со стрелкой 2085">
            <a:extLst>
              <a:ext uri="{FF2B5EF4-FFF2-40B4-BE49-F238E27FC236}">
                <a16:creationId xmlns:a16="http://schemas.microsoft.com/office/drawing/2014/main" id="{AB4D92E4-B24D-4101-62DD-FFE31A16DBC8}"/>
              </a:ext>
            </a:extLst>
          </p:cNvPr>
          <p:cNvCxnSpPr>
            <a:cxnSpLocks/>
            <a:stCxn id="17" idx="2"/>
            <a:endCxn id="2082" idx="0"/>
          </p:cNvCxnSpPr>
          <p:nvPr/>
        </p:nvCxnSpPr>
        <p:spPr>
          <a:xfrm>
            <a:off x="4884450" y="3048515"/>
            <a:ext cx="1435" cy="17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7" name="Группа 2086">
            <a:extLst>
              <a:ext uri="{FF2B5EF4-FFF2-40B4-BE49-F238E27FC236}">
                <a16:creationId xmlns:a16="http://schemas.microsoft.com/office/drawing/2014/main" id="{D2FD5FEE-1DDA-B252-AE14-386170E1EAC5}"/>
              </a:ext>
            </a:extLst>
          </p:cNvPr>
          <p:cNvGrpSpPr/>
          <p:nvPr/>
        </p:nvGrpSpPr>
        <p:grpSpPr>
          <a:xfrm>
            <a:off x="622918" y="2868460"/>
            <a:ext cx="2099872" cy="710412"/>
            <a:chOff x="920716" y="3107198"/>
            <a:chExt cx="2099872" cy="710412"/>
          </a:xfrm>
        </p:grpSpPr>
        <p:sp>
          <p:nvSpPr>
            <p:cNvPr id="2091" name="Прямоугольник 2090">
              <a:extLst>
                <a:ext uri="{FF2B5EF4-FFF2-40B4-BE49-F238E27FC236}">
                  <a16:creationId xmlns:a16="http://schemas.microsoft.com/office/drawing/2014/main" id="{8B5C62D5-B7C3-362B-7D1C-EA235EFD803D}"/>
                </a:ext>
              </a:extLst>
            </p:cNvPr>
            <p:cNvSpPr/>
            <p:nvPr/>
          </p:nvSpPr>
          <p:spPr>
            <a:xfrm>
              <a:off x="920716" y="3107198"/>
              <a:ext cx="2099872" cy="71041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IBM Plex Sans" panose="020B0503050203000203" pitchFamily="34" charset="0"/>
              </a:endParaRPr>
            </a:p>
            <a:p>
              <a:pPr algn="ctr"/>
              <a:endParaRPr lang="en-US" dirty="0">
                <a:latin typeface="IBM Plex Sans" panose="020B0503050203000203" pitchFamily="34" charset="0"/>
              </a:endParaRPr>
            </a:p>
            <a:p>
              <a:pPr algn="ctr"/>
              <a:endParaRPr lang="en-US" dirty="0">
                <a:latin typeface="IBM Plex Sans" panose="020B0503050203000203" pitchFamily="34" charset="0"/>
              </a:endParaRPr>
            </a:p>
            <a:p>
              <a:pPr algn="ctr"/>
              <a:endParaRPr lang="en-US" dirty="0">
                <a:latin typeface="IBM Plex Sans" panose="020B0503050203000203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Data set:</a:t>
              </a:r>
            </a:p>
            <a:p>
              <a:pPr marL="171450" indent="-1714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experimental data</a:t>
              </a:r>
            </a:p>
            <a:p>
              <a:pPr marL="171450" indent="-1714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CFD data</a:t>
              </a:r>
              <a:endParaRPr lang="en-US" dirty="0">
                <a:latin typeface="IBM Plex Sans" panose="020B0503050203000203" pitchFamily="34" charset="0"/>
              </a:endParaRPr>
            </a:p>
            <a:p>
              <a:pPr algn="ctr"/>
              <a:endParaRPr lang="en-US" dirty="0">
                <a:latin typeface="IBM Plex Sans" panose="020B0503050203000203" pitchFamily="34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IBM Plex Sans" panose="020B050305020300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2" name="Прямоугольник: скругленные углы 2091">
                  <a:extLst>
                    <a:ext uri="{FF2B5EF4-FFF2-40B4-BE49-F238E27FC236}">
                      <a16:creationId xmlns:a16="http://schemas.microsoft.com/office/drawing/2014/main" id="{B639FB3B-C150-5FC8-4BD9-EEE1C4B20938}"/>
                    </a:ext>
                  </a:extLst>
                </p:cNvPr>
                <p:cNvSpPr/>
                <p:nvPr/>
              </p:nvSpPr>
              <p:spPr>
                <a:xfrm>
                  <a:off x="920716" y="3117794"/>
                  <a:ext cx="2099872" cy="26848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  <a:lvl1pPr marL="0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9469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8937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88406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17875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47343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76812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606281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35749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9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MSE</m:t>
                        </m:r>
                        <m:r>
                          <a:rPr lang="en-US" sz="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9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US" sz="9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9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US" sz="9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9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  <m:r>
                                      <a:rPr lang="en-US" sz="9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9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9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nary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</a:endParaRPr>
                </a:p>
              </p:txBody>
            </p:sp>
          </mc:Choice>
          <mc:Fallback>
            <p:sp>
              <p:nvSpPr>
                <p:cNvPr id="2092" name="Прямоугольник: скругленные углы 2091">
                  <a:extLst>
                    <a:ext uri="{FF2B5EF4-FFF2-40B4-BE49-F238E27FC236}">
                      <a16:creationId xmlns:a16="http://schemas.microsoft.com/office/drawing/2014/main" id="{B639FB3B-C150-5FC8-4BD9-EEE1C4B209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716" y="3117794"/>
                  <a:ext cx="2099872" cy="268483"/>
                </a:xfrm>
                <a:prstGeom prst="roundRect">
                  <a:avLst/>
                </a:prstGeom>
                <a:blipFill>
                  <a:blip r:embed="rId7"/>
                  <a:stretch>
                    <a:fillRect t="-193478" b="-27173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8" name="Прямая со стрелкой 2087">
            <a:extLst>
              <a:ext uri="{FF2B5EF4-FFF2-40B4-BE49-F238E27FC236}">
                <a16:creationId xmlns:a16="http://schemas.microsoft.com/office/drawing/2014/main" id="{D2113C13-DA04-8126-834C-11688A13A60A}"/>
              </a:ext>
            </a:extLst>
          </p:cNvPr>
          <p:cNvCxnSpPr>
            <a:cxnSpLocks/>
            <a:stCxn id="23" idx="2"/>
            <a:endCxn id="2092" idx="0"/>
          </p:cNvCxnSpPr>
          <p:nvPr/>
        </p:nvCxnSpPr>
        <p:spPr>
          <a:xfrm>
            <a:off x="1669138" y="2667926"/>
            <a:ext cx="3716" cy="211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89" name="Прямоугольник: скругленные углы 2088">
                <a:extLst>
                  <a:ext uri="{FF2B5EF4-FFF2-40B4-BE49-F238E27FC236}">
                    <a16:creationId xmlns:a16="http://schemas.microsoft.com/office/drawing/2014/main" id="{07CA696D-10D4-3004-46DF-FFEA0CB8E8D6}"/>
                  </a:ext>
                </a:extLst>
              </p:cNvPr>
              <p:cNvSpPr/>
              <p:nvPr/>
            </p:nvSpPr>
            <p:spPr>
              <a:xfrm>
                <a:off x="6595226" y="2189263"/>
                <a:ext cx="2099872" cy="28787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l-G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𝜳</m:t>
                              </m:r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2089" name="Прямоугольник: скругленные углы 2088">
                <a:extLst>
                  <a:ext uri="{FF2B5EF4-FFF2-40B4-BE49-F238E27FC236}">
                    <a16:creationId xmlns:a16="http://schemas.microsoft.com/office/drawing/2014/main" id="{07CA696D-10D4-3004-46DF-FFEA0CB8E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26" y="2189263"/>
                <a:ext cx="2099872" cy="287875"/>
              </a:xfrm>
              <a:prstGeom prst="roundRect">
                <a:avLst/>
              </a:prstGeom>
              <a:blipFill>
                <a:blip r:embed="rId8"/>
                <a:stretch>
                  <a:fillRect l="-2023" t="-193878" b="-293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0" name="Прямоугольник: скругленные углы 2089">
                <a:extLst>
                  <a:ext uri="{FF2B5EF4-FFF2-40B4-BE49-F238E27FC236}">
                    <a16:creationId xmlns:a16="http://schemas.microsoft.com/office/drawing/2014/main" id="{2ACDFFCF-E917-AAE9-1727-75056D1F6F99}"/>
                  </a:ext>
                </a:extLst>
              </p:cNvPr>
              <p:cNvSpPr/>
              <p:nvPr/>
            </p:nvSpPr>
            <p:spPr>
              <a:xfrm>
                <a:off x="6595226" y="2511154"/>
                <a:ext cx="2099872" cy="287875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9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2090" name="Прямоугольник: скругленные углы 2089">
                <a:extLst>
                  <a:ext uri="{FF2B5EF4-FFF2-40B4-BE49-F238E27FC236}">
                    <a16:creationId xmlns:a16="http://schemas.microsoft.com/office/drawing/2014/main" id="{2ACDFFCF-E917-AAE9-1727-75056D1F6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26" y="2511154"/>
                <a:ext cx="2099872" cy="287875"/>
              </a:xfrm>
              <a:prstGeom prst="roundRect">
                <a:avLst/>
              </a:prstGeom>
              <a:blipFill>
                <a:blip r:embed="rId9"/>
                <a:stretch>
                  <a:fillRect t="-193878" b="-293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283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B10D-E7EC-4AF6-2F6E-28882BC97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D9784E5-17F8-E14B-46F0-000F097C910F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3A61767-BA04-0DC5-23EE-618FE8CC6F59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8C0BF23-13A9-A7D4-FC94-834B5C1C3E23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DE53E5AF-5553-86CD-3CD0-3D375B9073AA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7A825F1B-A3F9-97B2-A079-243473F00D93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z="600" smtClean="0"/>
              <a:pPr/>
              <a:t>32</a:t>
            </a:fld>
            <a:endParaRPr lang="ru-RU" sz="600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2B56FA21-0C42-F325-528F-2874FD5884AB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with energy (power) loss Step 1: prove that the loss is true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2D4DE2F-87AD-BD00-AF65-971221F1AF7C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380F1E-18F0-E593-16B6-F9BD661F07D3}"/>
                  </a:ext>
                </a:extLst>
              </p:cNvPr>
              <p:cNvSpPr txBox="1"/>
              <p:nvPr/>
            </p:nvSpPr>
            <p:spPr>
              <a:xfrm>
                <a:off x="695165" y="1250292"/>
                <a:ext cx="4457701" cy="579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9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supHide m:val="on"/>
                          <m:ctrlPr>
                            <a:rPr lang="ru-RU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ru-RU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9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9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9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9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9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  <m:r>
                            <a:rPr lang="ru-RU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ru-RU" sz="9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9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00" b="0" dirty="0">
                  <a:solidFill>
                    <a:schemeClr val="tx1"/>
                  </a:solidFill>
                  <a:latin typeface="IBM Plex Sans" panose="020B0503050203000203" pitchFamily="34" charset="0"/>
                </a:endParaRPr>
              </a:p>
              <a:p>
                <a:r>
                  <a:rPr lang="en-US" sz="900" dirty="0">
                    <a:latin typeface="IBM Plex Sans" panose="020B0503050203000203" pitchFamily="34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9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ru-RU" sz="9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9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b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900" dirty="0">
                    <a:latin typeface="IBM Plex Sans" panose="020B0503050203000203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sub>
                      <m:sup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endParaRPr lang="ru-RU" sz="9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51380F1E-18F0-E593-16B6-F9BD661F0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5" y="1250292"/>
                <a:ext cx="4457701" cy="579774"/>
              </a:xfrm>
              <a:prstGeom prst="rect">
                <a:avLst/>
              </a:prstGeom>
              <a:blipFill>
                <a:blip r:embed="rId2"/>
                <a:stretch>
                  <a:fillRect t="-97895" b="-10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3">
            <a:extLst>
              <a:ext uri="{FF2B5EF4-FFF2-40B4-BE49-F238E27FC236}">
                <a16:creationId xmlns:a16="http://schemas.microsoft.com/office/drawing/2014/main" id="{AA70F0B4-D6C6-E7D2-E9A9-74481353A56C}"/>
              </a:ext>
            </a:extLst>
          </p:cNvPr>
          <p:cNvSpPr txBox="1"/>
          <p:nvPr/>
        </p:nvSpPr>
        <p:spPr>
          <a:xfrm>
            <a:off x="683615" y="1893941"/>
            <a:ext cx="33222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IBM Plex Sans" panose="020B0503050203000203" pitchFamily="34" charset="0"/>
                <a:ea typeface="SimSun" panose="02010600030101010101" pitchFamily="2" charset="-122"/>
              </a:rPr>
              <a:t>T</a:t>
            </a:r>
            <a:r>
              <a:rPr lang="en-US" sz="900" dirty="0">
                <a:effectLst/>
                <a:latin typeface="IBM Plex Sans" panose="020B0503050203000203" pitchFamily="34" charset="0"/>
                <a:ea typeface="SimSun" panose="02010600030101010101" pitchFamily="2" charset="-122"/>
              </a:rPr>
              <a:t>he generalized Euler’s equations have the following form:</a:t>
            </a:r>
            <a:endParaRPr lang="ru-RU" sz="900" dirty="0"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78AECCB-B17E-3240-DF57-26AE2ED8937F}"/>
                  </a:ext>
                </a:extLst>
              </p:cNvPr>
              <p:cNvSpPr txBox="1"/>
              <p:nvPr/>
            </p:nvSpPr>
            <p:spPr>
              <a:xfrm>
                <a:off x="595116" y="2054718"/>
                <a:ext cx="3840260" cy="409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9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=1,2;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sz="9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78AECCB-B17E-3240-DF57-26AE2ED89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16" y="2054718"/>
                <a:ext cx="3840260" cy="409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124821FE-1293-FC66-3EB7-6D7B83A0EBE0}"/>
                  </a:ext>
                </a:extLst>
              </p:cNvPr>
              <p:cNvSpPr txBox="1"/>
              <p:nvPr/>
            </p:nvSpPr>
            <p:spPr>
              <a:xfrm>
                <a:off x="680991" y="2508222"/>
                <a:ext cx="3322282" cy="563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 dirty="0">
                    <a:latin typeface="IBM Plex Sans" panose="020B0503050203000203" pitchFamily="34" charset="0"/>
                    <a:ea typeface="SimSun" panose="02010600030101010101" pitchFamily="2" charset="-122"/>
                  </a:rPr>
                  <a:t>Boundary conditions for these second order equations</a:t>
                </a:r>
                <a:r>
                  <a:rPr lang="ru-RU" sz="900" dirty="0">
                    <a:latin typeface="IBM Plex Sans" panose="020B0503050203000203" pitchFamily="34" charset="0"/>
                    <a:ea typeface="SimSun" panose="02010600030101010101" pitchFamily="2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ru-RU" sz="9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ru-RU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ru-RU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ru-RU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ru-RU" sz="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ru-RU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ru-RU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ru-RU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e>
                        </m:mr>
                      </m:m>
                      <m:r>
                        <a:rPr lang="en-US" sz="9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=1,2;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ru-RU" sz="9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124821FE-1293-FC66-3EB7-6D7B83A0E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91" y="2508222"/>
                <a:ext cx="3322282" cy="563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47611CD-0D1A-906A-648C-1C353A979D58}"/>
              </a:ext>
            </a:extLst>
          </p:cNvPr>
          <p:cNvSpPr txBox="1"/>
          <p:nvPr/>
        </p:nvSpPr>
        <p:spPr>
          <a:xfrm>
            <a:off x="609992" y="4600153"/>
            <a:ext cx="30902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IBM Plex Sans" panose="020B050305020300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900" b="0" i="0" u="none" strike="noStrike" baseline="0" dirty="0">
                <a:latin typeface="IBM Plex Sans" panose="020B0503050203000203" pitchFamily="34" charset="0"/>
              </a:rPr>
              <a:t>The Einstein summation notation is used hereinafter</a:t>
            </a:r>
            <a:endParaRPr lang="ru-RU" sz="900" dirty="0"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8E0F43A9-052B-2699-F195-881F5D24EFA5}"/>
              </a:ext>
            </a:extLst>
          </p:cNvPr>
          <p:cNvSpPr txBox="1"/>
          <p:nvPr/>
        </p:nvSpPr>
        <p:spPr>
          <a:xfrm>
            <a:off x="651695" y="3144649"/>
            <a:ext cx="5728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i="1" spc="-30" dirty="0">
                <a:solidFill>
                  <a:srgbClr val="000000"/>
                </a:solidFill>
                <a:latin typeface="IBM Plex Sans" panose="020B0503050203000203" pitchFamily="34" charset="0"/>
              </a:rPr>
              <a:t>Non-trivial problem: </a:t>
            </a:r>
            <a:r>
              <a:rPr lang="en-US" sz="900" spc="-30" dirty="0">
                <a:solidFill>
                  <a:srgbClr val="000000"/>
                </a:solidFill>
                <a:latin typeface="IBM Plex Sans" panose="020B0503050203000203" pitchFamily="34" charset="0"/>
              </a:rPr>
              <a:t>to propose variational problem is equivalent to the partial differential equations</a:t>
            </a:r>
            <a:r>
              <a:rPr lang="ru-RU" sz="900" spc="-3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en-US" sz="900" spc="-30" dirty="0">
                <a:solidFill>
                  <a:srgbClr val="000000"/>
                </a:solidFill>
                <a:latin typeface="IBM Plex Sans" panose="020B0503050203000203" pitchFamily="34" charset="0"/>
              </a:rPr>
              <a:t>(PDEs) </a:t>
            </a:r>
            <a:endParaRPr lang="ru-RU" sz="900" dirty="0"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49">
                <a:extLst>
                  <a:ext uri="{FF2B5EF4-FFF2-40B4-BE49-F238E27FC236}">
                    <a16:creationId xmlns:a16="http://schemas.microsoft.com/office/drawing/2014/main" id="{19076E0B-962A-6F74-60E0-A0B536E66447}"/>
                  </a:ext>
                </a:extLst>
              </p:cNvPr>
              <p:cNvSpPr txBox="1"/>
              <p:nvPr/>
            </p:nvSpPr>
            <p:spPr>
              <a:xfrm>
                <a:off x="648344" y="3437541"/>
                <a:ext cx="6853445" cy="231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b="1" dirty="0">
                    <a:latin typeface="IBM Plex Sans" panose="020B0503050203000203" pitchFamily="34" charset="0"/>
                  </a:rPr>
                  <a:t>Task in another way</a:t>
                </a:r>
                <a:r>
                  <a:rPr lang="en-US" sz="800" dirty="0">
                    <a:latin typeface="IBM Plex Sans" panose="020B0503050203000203" pitchFamily="34" charset="0"/>
                  </a:rPr>
                  <a:t>: To find such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sz="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800" dirty="0">
                    <a:latin typeface="IBM Plex Sans" panose="020B0503050203000203" pitchFamily="34" charset="0"/>
                  </a:rPr>
                  <a:t> </a:t>
                </a:r>
                <a:r>
                  <a:rPr lang="en-US" sz="800" dirty="0">
                    <a:latin typeface="IBM Plex Sans" panose="020B0503050203000203" pitchFamily="34" charset="0"/>
                  </a:rPr>
                  <a:t>that provide an extremum to the functionality</a:t>
                </a:r>
                <a:r>
                  <a:rPr lang="ru-RU" sz="800" dirty="0"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begChr m:val="["/>
                        <m:endChr m:val="]"/>
                        <m:ctrlPr>
                          <a:rPr lang="ru-RU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u-RU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ru-RU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900" dirty="0">
                    <a:latin typeface="IBM Plex Sans" panose="020B0503050203000203" pitchFamily="34" charset="0"/>
                  </a:rPr>
                  <a:t> looks like a </a:t>
                </a:r>
                <a:r>
                  <a:rPr lang="en-US" sz="900" b="1" dirty="0">
                    <a:latin typeface="IBM Plex Sans" panose="020B0503050203000203" pitchFamily="34" charset="0"/>
                  </a:rPr>
                  <a:t>ML task:</a:t>
                </a:r>
                <a:endParaRPr lang="ru-RU" sz="900" b="1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27" name="TextBox 49">
                <a:extLst>
                  <a:ext uri="{FF2B5EF4-FFF2-40B4-BE49-F238E27FC236}">
                    <a16:creationId xmlns:a16="http://schemas.microsoft.com/office/drawing/2014/main" id="{19076E0B-962A-6F74-60E0-A0B536E6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4" y="3437541"/>
                <a:ext cx="6853445" cy="23128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50">
            <a:extLst>
              <a:ext uri="{FF2B5EF4-FFF2-40B4-BE49-F238E27FC236}">
                <a16:creationId xmlns:a16="http://schemas.microsoft.com/office/drawing/2014/main" id="{BC6DBD4F-4604-8E48-3AA0-2181542FCE16}"/>
              </a:ext>
            </a:extLst>
          </p:cNvPr>
          <p:cNvSpPr txBox="1"/>
          <p:nvPr/>
        </p:nvSpPr>
        <p:spPr>
          <a:xfrm>
            <a:off x="6380583" y="1458663"/>
            <a:ext cx="12887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IBM Plex Sans" panose="020B0503050203000203" pitchFamily="34" charset="0"/>
                <a:ea typeface="SimSun" panose="02010600030101010101" pitchFamily="2" charset="-122"/>
              </a:rPr>
              <a:t>1d interpretation</a:t>
            </a:r>
            <a:endParaRPr lang="ru-RU" sz="900" dirty="0">
              <a:latin typeface="IBM Plex Sans" panose="020B0503050203000203" pitchFamily="34" charset="0"/>
            </a:endParaRPr>
          </a:p>
        </p:txBody>
      </p:sp>
      <p:pic>
        <p:nvPicPr>
          <p:cNvPr id="29" name="Picture 5" descr="Вариационное исчисление">
            <a:extLst>
              <a:ext uri="{FF2B5EF4-FFF2-40B4-BE49-F238E27FC236}">
                <a16:creationId xmlns:a16="http://schemas.microsoft.com/office/drawing/2014/main" id="{B1DCE138-6FC0-97CA-D445-B1B578A3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56" y="1783182"/>
            <a:ext cx="1689461" cy="10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DA45DB5-1DEC-5C31-D5A7-AAF96FEA6C44}"/>
              </a:ext>
            </a:extLst>
          </p:cNvPr>
          <p:cNvGrpSpPr/>
          <p:nvPr/>
        </p:nvGrpSpPr>
        <p:grpSpPr>
          <a:xfrm>
            <a:off x="847941" y="3859215"/>
            <a:ext cx="2773540" cy="699161"/>
            <a:chOff x="833262" y="3879399"/>
            <a:chExt cx="2773540" cy="699161"/>
          </a:xfrm>
        </p:grpSpPr>
        <p:sp>
          <p:nvSpPr>
            <p:cNvPr id="2100" name="Прямоугольник: скругленные углы 2099">
              <a:extLst>
                <a:ext uri="{FF2B5EF4-FFF2-40B4-BE49-F238E27FC236}">
                  <a16:creationId xmlns:a16="http://schemas.microsoft.com/office/drawing/2014/main" id="{B44702DD-066C-3549-1F72-4562E1239E40}"/>
                </a:ext>
              </a:extLst>
            </p:cNvPr>
            <p:cNvSpPr/>
            <p:nvPr/>
          </p:nvSpPr>
          <p:spPr>
            <a:xfrm>
              <a:off x="1819154" y="3883141"/>
              <a:ext cx="801756" cy="4163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fitting algorithm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Loss-&gt;min</a:t>
              </a:r>
              <a:endParaRPr lang="ru-RU" sz="900" dirty="0">
                <a:solidFill>
                  <a:schemeClr val="tx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2101" name="Прямоугольник: скругленные углы 2100">
              <a:extLst>
                <a:ext uri="{FF2B5EF4-FFF2-40B4-BE49-F238E27FC236}">
                  <a16:creationId xmlns:a16="http://schemas.microsoft.com/office/drawing/2014/main" id="{60F15EB6-4A5E-2BC1-87E2-E20C54381805}"/>
                </a:ext>
              </a:extLst>
            </p:cNvPr>
            <p:cNvSpPr/>
            <p:nvPr/>
          </p:nvSpPr>
          <p:spPr>
            <a:xfrm>
              <a:off x="833262" y="3883141"/>
              <a:ext cx="801756" cy="4163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Data</a:t>
              </a:r>
              <a:endParaRPr lang="ru-RU" sz="900" dirty="0">
                <a:solidFill>
                  <a:schemeClr val="tx1"/>
                </a:solidFill>
                <a:latin typeface="IBM Plex Sans" panose="020B0503050203000203" pitchFamily="34" charset="0"/>
              </a:endParaRPr>
            </a:p>
          </p:txBody>
        </p:sp>
        <p:cxnSp>
          <p:nvCxnSpPr>
            <p:cNvPr id="2102" name="Прямая со стрелкой 2101">
              <a:extLst>
                <a:ext uri="{FF2B5EF4-FFF2-40B4-BE49-F238E27FC236}">
                  <a16:creationId xmlns:a16="http://schemas.microsoft.com/office/drawing/2014/main" id="{E94DB5F1-478F-FA23-EA37-264C5311C528}"/>
                </a:ext>
              </a:extLst>
            </p:cNvPr>
            <p:cNvCxnSpPr>
              <a:stCxn id="2101" idx="3"/>
              <a:endCxn id="2100" idx="1"/>
            </p:cNvCxnSpPr>
            <p:nvPr/>
          </p:nvCxnSpPr>
          <p:spPr>
            <a:xfrm>
              <a:off x="1635018" y="4091298"/>
              <a:ext cx="184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Прямая со стрелкой 2102">
              <a:extLst>
                <a:ext uri="{FF2B5EF4-FFF2-40B4-BE49-F238E27FC236}">
                  <a16:creationId xmlns:a16="http://schemas.microsoft.com/office/drawing/2014/main" id="{8347CD49-1015-7CF4-5365-000CE64100C2}"/>
                </a:ext>
              </a:extLst>
            </p:cNvPr>
            <p:cNvCxnSpPr>
              <a:cxnSpLocks/>
              <a:stCxn id="2100" idx="3"/>
              <a:endCxn id="2104" idx="1"/>
            </p:cNvCxnSpPr>
            <p:nvPr/>
          </p:nvCxnSpPr>
          <p:spPr>
            <a:xfrm flipV="1">
              <a:off x="2620910" y="4087556"/>
              <a:ext cx="184136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4" name="Прямоугольник: скругленные углы 2103">
                  <a:extLst>
                    <a:ext uri="{FF2B5EF4-FFF2-40B4-BE49-F238E27FC236}">
                      <a16:creationId xmlns:a16="http://schemas.microsoft.com/office/drawing/2014/main" id="{51510801-1B1E-45A8-3445-993E6D81DD20}"/>
                    </a:ext>
                  </a:extLst>
                </p:cNvPr>
                <p:cNvSpPr/>
                <p:nvPr/>
              </p:nvSpPr>
              <p:spPr>
                <a:xfrm>
                  <a:off x="2805046" y="3879399"/>
                  <a:ext cx="801756" cy="41631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  <a:lvl1pPr marL="0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9469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8937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88406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17875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47343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76812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606281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35749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9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sz="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ru-RU" sz="900" dirty="0">
                    <a:solidFill>
                      <a:schemeClr val="tx1"/>
                    </a:solidFill>
                    <a:latin typeface="IBM Plex Sans" panose="020B0503050203000203" pitchFamily="34" charset="0"/>
                  </a:endParaRPr>
                </a:p>
              </p:txBody>
            </p:sp>
          </mc:Choice>
          <mc:Fallback>
            <p:sp>
              <p:nvSpPr>
                <p:cNvPr id="2104" name="Прямоугольник: скругленные углы 2103">
                  <a:extLst>
                    <a:ext uri="{FF2B5EF4-FFF2-40B4-BE49-F238E27FC236}">
                      <a16:creationId xmlns:a16="http://schemas.microsoft.com/office/drawing/2014/main" id="{51510801-1B1E-45A8-3445-993E6D81D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046" y="3879399"/>
                  <a:ext cx="801756" cy="416313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5" name="TextBox 2068">
              <a:extLst>
                <a:ext uri="{FF2B5EF4-FFF2-40B4-BE49-F238E27FC236}">
                  <a16:creationId xmlns:a16="http://schemas.microsoft.com/office/drawing/2014/main" id="{C4EBE224-15A6-2174-DC03-1447641AEFB4}"/>
                </a:ext>
              </a:extLst>
            </p:cNvPr>
            <p:cNvSpPr txBox="1"/>
            <p:nvPr/>
          </p:nvSpPr>
          <p:spPr>
            <a:xfrm>
              <a:off x="1635018" y="4347278"/>
              <a:ext cx="1426702" cy="2312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Fitting problem in ML</a:t>
              </a:r>
              <a:endParaRPr lang="ru-RU" sz="900" dirty="0">
                <a:latin typeface="IBM Plex Sans" panose="020B0503050203000203" pitchFamily="34" charset="0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F9CC986-0BC0-214E-5E5A-2EEEA8BB8476}"/>
              </a:ext>
            </a:extLst>
          </p:cNvPr>
          <p:cNvGrpSpPr/>
          <p:nvPr/>
        </p:nvGrpSpPr>
        <p:grpSpPr>
          <a:xfrm>
            <a:off x="4871696" y="3868743"/>
            <a:ext cx="3397787" cy="715850"/>
            <a:chOff x="4857017" y="3888927"/>
            <a:chExt cx="3397787" cy="715850"/>
          </a:xfrm>
        </p:grpSpPr>
        <p:sp>
          <p:nvSpPr>
            <p:cNvPr id="2094" name="Прямоугольник: скругленные углы 2093">
              <a:extLst>
                <a:ext uri="{FF2B5EF4-FFF2-40B4-BE49-F238E27FC236}">
                  <a16:creationId xmlns:a16="http://schemas.microsoft.com/office/drawing/2014/main" id="{50314EB0-31CB-930F-973A-97CC3B6AA863}"/>
                </a:ext>
              </a:extLst>
            </p:cNvPr>
            <p:cNvSpPr/>
            <p:nvPr/>
          </p:nvSpPr>
          <p:spPr>
            <a:xfrm>
              <a:off x="5979712" y="3888927"/>
              <a:ext cx="1289201" cy="4163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optimization algorithm of 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Functional-&gt;min(max)</a:t>
              </a:r>
              <a:endParaRPr lang="ru-RU" sz="900" dirty="0">
                <a:solidFill>
                  <a:schemeClr val="tx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2095" name="Прямоугольник: скругленные углы 2094">
              <a:extLst>
                <a:ext uri="{FF2B5EF4-FFF2-40B4-BE49-F238E27FC236}">
                  <a16:creationId xmlns:a16="http://schemas.microsoft.com/office/drawing/2014/main" id="{2381651E-DD36-26DD-0DC6-F00BF32FF8C5}"/>
                </a:ext>
              </a:extLst>
            </p:cNvPr>
            <p:cNvSpPr/>
            <p:nvPr/>
          </p:nvSpPr>
          <p:spPr>
            <a:xfrm>
              <a:off x="4857017" y="3888927"/>
              <a:ext cx="938560" cy="4163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  <a:latin typeface="IBM Plex Sans" panose="020B0503050203000203" pitchFamily="34" charset="0"/>
                </a:rPr>
                <a:t>Just </a:t>
              </a:r>
              <a:r>
                <a:rPr lang="en-US" sz="800">
                  <a:solidFill>
                    <a:schemeClr val="bg1">
                      <a:lumMod val="75000"/>
                    </a:schemeClr>
                  </a:solidFill>
                  <a:latin typeface="IBM Plex Sans" panose="020B0503050203000203" pitchFamily="34" charset="0"/>
                </a:rPr>
                <a:t>Boundary conditions</a:t>
              </a:r>
              <a:endParaRPr lang="ru-RU" sz="800" dirty="0">
                <a:solidFill>
                  <a:schemeClr val="bg1">
                    <a:lumMod val="75000"/>
                  </a:schemeClr>
                </a:solidFill>
                <a:latin typeface="IBM Plex Sans" panose="020B0503050203000203" pitchFamily="34" charset="0"/>
              </a:endParaRPr>
            </a:p>
          </p:txBody>
        </p:sp>
        <p:cxnSp>
          <p:nvCxnSpPr>
            <p:cNvPr id="2096" name="Прямая со стрелкой 2095">
              <a:extLst>
                <a:ext uri="{FF2B5EF4-FFF2-40B4-BE49-F238E27FC236}">
                  <a16:creationId xmlns:a16="http://schemas.microsoft.com/office/drawing/2014/main" id="{1BDDC579-B83E-A1CE-380A-74036FFDCE08}"/>
                </a:ext>
              </a:extLst>
            </p:cNvPr>
            <p:cNvCxnSpPr>
              <a:cxnSpLocks/>
              <a:stCxn id="2095" idx="3"/>
              <a:endCxn id="2094" idx="1"/>
            </p:cNvCxnSpPr>
            <p:nvPr/>
          </p:nvCxnSpPr>
          <p:spPr>
            <a:xfrm>
              <a:off x="5795577" y="4097084"/>
              <a:ext cx="1841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7" name="Прямая со стрелкой 2096">
              <a:extLst>
                <a:ext uri="{FF2B5EF4-FFF2-40B4-BE49-F238E27FC236}">
                  <a16:creationId xmlns:a16="http://schemas.microsoft.com/office/drawing/2014/main" id="{ABD26E4B-4423-6247-6BA3-CDD02793B754}"/>
                </a:ext>
              </a:extLst>
            </p:cNvPr>
            <p:cNvCxnSpPr>
              <a:cxnSpLocks/>
              <a:stCxn id="2094" idx="3"/>
              <a:endCxn id="2098" idx="1"/>
            </p:cNvCxnSpPr>
            <p:nvPr/>
          </p:nvCxnSpPr>
          <p:spPr>
            <a:xfrm>
              <a:off x="7268913" y="4097084"/>
              <a:ext cx="184135" cy="1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8" name="Прямоугольник: скругленные углы 2097">
                  <a:extLst>
                    <a:ext uri="{FF2B5EF4-FFF2-40B4-BE49-F238E27FC236}">
                      <a16:creationId xmlns:a16="http://schemas.microsoft.com/office/drawing/2014/main" id="{FEAB3AC4-48FC-CC07-865F-C525B163331B}"/>
                    </a:ext>
                  </a:extLst>
                </p:cNvPr>
                <p:cNvSpPr/>
                <p:nvPr/>
              </p:nvSpPr>
              <p:spPr>
                <a:xfrm>
                  <a:off x="7453048" y="3890208"/>
                  <a:ext cx="801756" cy="416313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ru-RU"/>
                  </a:defPPr>
                  <a:lvl1pPr marL="0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9469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8937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88406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17875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47343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76812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606281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35749" algn="l" defTabSz="458937" rtl="0" eaLnBrk="1" latinLnBrk="0" hangingPunct="1">
                    <a:defRPr sz="903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9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sz="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ru-RU" sz="900" dirty="0">
                    <a:solidFill>
                      <a:schemeClr val="tx1"/>
                    </a:solidFill>
                    <a:latin typeface="IBM Plex Sans" panose="020B0503050203000203" pitchFamily="34" charset="0"/>
                  </a:endParaRPr>
                </a:p>
              </p:txBody>
            </p:sp>
          </mc:Choice>
          <mc:Fallback>
            <p:sp>
              <p:nvSpPr>
                <p:cNvPr id="2098" name="Прямоугольник: скругленные углы 2097">
                  <a:extLst>
                    <a:ext uri="{FF2B5EF4-FFF2-40B4-BE49-F238E27FC236}">
                      <a16:creationId xmlns:a16="http://schemas.microsoft.com/office/drawing/2014/main" id="{FEAB3AC4-48FC-CC07-865F-C525B16333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048" y="3890208"/>
                  <a:ext cx="801756" cy="416313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9" name="TextBox 2069">
              <a:extLst>
                <a:ext uri="{FF2B5EF4-FFF2-40B4-BE49-F238E27FC236}">
                  <a16:creationId xmlns:a16="http://schemas.microsoft.com/office/drawing/2014/main" id="{927E3ED8-73D6-C5D3-2B58-261B096C066E}"/>
                </a:ext>
              </a:extLst>
            </p:cNvPr>
            <p:cNvSpPr txBox="1"/>
            <p:nvPr/>
          </p:nvSpPr>
          <p:spPr>
            <a:xfrm>
              <a:off x="6085264" y="4373495"/>
              <a:ext cx="1408180" cy="2312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9469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8937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8406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7875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7343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6812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6281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35749" algn="l" defTabSz="458937" rtl="0" eaLnBrk="1" latinLnBrk="0" hangingPunct="1">
                <a:defRPr sz="90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chemeClr val="tx1"/>
                  </a:solidFill>
                  <a:latin typeface="IBM Plex Sans" panose="020B0503050203000203" pitchFamily="34" charset="0"/>
                </a:rPr>
                <a:t>Variational problem</a:t>
              </a:r>
              <a:endParaRPr lang="ru-RU" sz="900" dirty="0">
                <a:latin typeface="IBM Plex Sans" panose="020B0503050203000203" pitchFamily="34" charset="0"/>
              </a:endParaRPr>
            </a:p>
          </p:txBody>
        </p:sp>
      </p:grpSp>
      <p:sp>
        <p:nvSpPr>
          <p:cNvPr id="2080" name="TextBox 2074">
            <a:extLst>
              <a:ext uri="{FF2B5EF4-FFF2-40B4-BE49-F238E27FC236}">
                <a16:creationId xmlns:a16="http://schemas.microsoft.com/office/drawing/2014/main" id="{3C5EA6E4-E6AA-7AB4-13A0-C880C5FA445F}"/>
              </a:ext>
            </a:extLst>
          </p:cNvPr>
          <p:cNvSpPr txBox="1"/>
          <p:nvPr/>
        </p:nvSpPr>
        <p:spPr>
          <a:xfrm>
            <a:off x="609992" y="1093931"/>
            <a:ext cx="1592700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1"/>
                </a:solidFill>
                <a:latin typeface="IBM Plex Sans" panose="020B0503050203000203" pitchFamily="34" charset="0"/>
              </a:rPr>
              <a:t>Variational problem</a:t>
            </a:r>
            <a:endParaRPr lang="ru-RU" sz="9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1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B995-1D23-B650-BC9D-B31C6769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2C9AD65-856E-AF19-BB73-FDF5BDE46699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7892CAB-F1F3-FD95-B947-121940C8B531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2F1CF3AE-10C3-C278-E444-C2139BCBFC1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231F3B5-6404-C991-1C16-80075644D37B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50091E53-3601-AE49-4CA2-FF6AFE6EC8F3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41247388-9A23-8635-8669-78713EED1296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with energy (power) loss Step 2: minimize the loss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78C397A2-60B4-1627-549C-3DE7427990A1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EFFDDFF-8933-81FB-448A-DE7ED6F11768}"/>
              </a:ext>
            </a:extLst>
          </p:cNvPr>
          <p:cNvSpPr txBox="1"/>
          <p:nvPr/>
        </p:nvSpPr>
        <p:spPr>
          <a:xfrm>
            <a:off x="600201" y="4605777"/>
            <a:ext cx="7563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b="0" i="0" u="none" strike="noStrike" baseline="0" dirty="0">
                <a:latin typeface="IBM Plex Sans" panose="020B0503050203000203" pitchFamily="34" charset="0"/>
              </a:rPr>
              <a:t>E. Kornaeva, A. </a:t>
            </a:r>
            <a:r>
              <a:rPr lang="en-US" sz="800" b="0" i="0" u="none" strike="noStrike" baseline="0" dirty="0" err="1">
                <a:latin typeface="IBM Plex Sans" panose="020B0503050203000203" pitchFamily="34" charset="0"/>
              </a:rPr>
              <a:t>Kornaev</a:t>
            </a:r>
            <a:r>
              <a:rPr lang="en-US" sz="800" b="0" i="0" u="none" strike="noStrike" baseline="0" dirty="0">
                <a:latin typeface="IBM Plex Sans" panose="020B0503050203000203" pitchFamily="34" charset="0"/>
              </a:rPr>
              <a:t>, A. Fetisov</a:t>
            </a:r>
            <a:r>
              <a:rPr lang="en-US" sz="800" i="0" u="none" strike="noStrike" baseline="0" dirty="0">
                <a:latin typeface="IBM Plex Sans" panose="020B0503050203000203" pitchFamily="34" charset="0"/>
              </a:rPr>
              <a:t>, I. </a:t>
            </a:r>
            <a:r>
              <a:rPr lang="en-US" sz="800" i="0" u="none" strike="noStrike" baseline="0" dirty="0" err="1">
                <a:latin typeface="IBM Plex Sans" panose="020B0503050203000203" pitchFamily="34" charset="0"/>
              </a:rPr>
              <a:t>Stebakov</a:t>
            </a:r>
            <a:r>
              <a:rPr lang="en-US" sz="800" b="0" i="0" u="none" strike="noStrike" baseline="0" dirty="0">
                <a:latin typeface="IBM Plex Sans" panose="020B0503050203000203" pitchFamily="34" charset="0"/>
              </a:rPr>
              <a:t>, and B. </a:t>
            </a:r>
            <a:r>
              <a:rPr lang="en-US" sz="800" b="0" i="0" u="none" strike="noStrike" baseline="0" dirty="0" err="1">
                <a:latin typeface="IBM Plex Sans" panose="020B0503050203000203" pitchFamily="34" charset="0"/>
              </a:rPr>
              <a:t>Ibragimov</a:t>
            </a:r>
            <a:r>
              <a:rPr lang="en-US" sz="800" b="0" i="0" u="none" strike="noStrike" baseline="0" dirty="0">
                <a:latin typeface="IBM Plex Sans" panose="020B0503050203000203" pitchFamily="34" charset="0"/>
              </a:rPr>
              <a:t>. Physics-based loss and machine learning approach in application to non-</a:t>
            </a:r>
            <a:r>
              <a:rPr lang="en-US" sz="800" b="0" i="0" u="none" strike="noStrike" baseline="0" dirty="0" err="1">
                <a:latin typeface="IBM Plex Sans" panose="020B0503050203000203" pitchFamily="34" charset="0"/>
              </a:rPr>
              <a:t>newtonian</a:t>
            </a:r>
            <a:r>
              <a:rPr lang="en-US" sz="800" b="0" i="0" u="none" strike="noStrike" baseline="0" dirty="0">
                <a:latin typeface="IBM Plex Sans" panose="020B0503050203000203" pitchFamily="34" charset="0"/>
              </a:rPr>
              <a:t> fluids flow modeling. 2022 IEEE Congress on Evolutionary Computation, CEC 2022 - Conference Proceedings, 2022. doi:10.1109/CEC55065.2022.9870411. A*.</a:t>
            </a:r>
            <a:endParaRPr lang="ru-RU" sz="900" dirty="0">
              <a:latin typeface="IBM Plex Sans" panose="020B0503050203000203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5961F11-402E-CF25-2727-6B9E101ABB1A}"/>
              </a:ext>
            </a:extLst>
          </p:cNvPr>
          <p:cNvSpPr txBox="1"/>
          <p:nvPr/>
        </p:nvSpPr>
        <p:spPr>
          <a:xfrm>
            <a:off x="600200" y="1209792"/>
            <a:ext cx="6108797" cy="2312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u="sng" dirty="0">
                <a:solidFill>
                  <a:srgbClr val="000000"/>
                </a:solidFill>
                <a:latin typeface="IBM Plex Sans" panose="020B0503050203000203" pitchFamily="34" charset="0"/>
              </a:rPr>
              <a:t>Newtonian 2d fluid flow. </a:t>
            </a:r>
            <a:r>
              <a:rPr lang="en-US" sz="900" u="sng" dirty="0">
                <a:latin typeface="IBM Plex Sans" panose="020B0503050203000203" pitchFamily="34" charset="0"/>
              </a:rPr>
              <a:t>Convolutional network and image-based flow domain</a:t>
            </a:r>
            <a:endParaRPr lang="ru-RU" sz="900" u="sng" dirty="0"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25F405DD-1C8C-DD32-40EF-FD98275C2C93}"/>
                  </a:ext>
                </a:extLst>
              </p:cNvPr>
              <p:cNvSpPr txBox="1"/>
              <p:nvPr/>
            </p:nvSpPr>
            <p:spPr>
              <a:xfrm>
                <a:off x="600200" y="2378721"/>
                <a:ext cx="5681238" cy="508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b="0" i="0" u="none" strike="noStrike" baseline="0" dirty="0">
                    <a:latin typeface="IBM Plex Sans" panose="020B0503050203000203" pitchFamily="34" charset="0"/>
                  </a:rPr>
                  <a:t>The 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800" b="0" i="0" u="none" strike="noStrike" baseline="0" dirty="0">
                    <a:latin typeface="IBM Plex Sans" panose="020B0503050203000203" pitchFamily="34" charset="0"/>
                  </a:rPr>
                  <a:t> function can be represented as a three-dimensional image:</a:t>
                </a:r>
              </a:p>
              <a:p>
                <a:r>
                  <a:rPr lang="en-US" sz="800" dirty="0">
                    <a:latin typeface="IBM Plex Sans" panose="020B0503050203000203" pitchFamily="34" charset="0"/>
                  </a:rPr>
                  <a:t>- t</a:t>
                </a:r>
                <a:r>
                  <a:rPr lang="en-US" sz="900" dirty="0">
                    <a:latin typeface="IBM Plex Sans" panose="020B0503050203000203" pitchFamily="34" charset="0"/>
                  </a:rPr>
                  <a:t>he position of a pixel in the image corresponds to coordinates;</a:t>
                </a:r>
              </a:p>
              <a:p>
                <a:r>
                  <a:rPr lang="en-US" sz="900" dirty="0">
                    <a:latin typeface="IBM Plex Sans" panose="020B0503050203000203" pitchFamily="34" charset="0"/>
                  </a:rPr>
                  <a:t>- the pixel intensity corresponds to the value of the ψ function in the point.</a:t>
                </a:r>
                <a:endParaRPr lang="ru-RU" sz="9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25F405DD-1C8C-DD32-40EF-FD98275C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00" y="2378721"/>
                <a:ext cx="5681238" cy="508729"/>
              </a:xfrm>
              <a:prstGeom prst="rect">
                <a:avLst/>
              </a:prstGeom>
              <a:blipFill>
                <a:blip r:embed="rId2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D5126533-9A39-DFFC-6E13-63762131F099}"/>
                  </a:ext>
                </a:extLst>
              </p:cNvPr>
              <p:cNvSpPr txBox="1"/>
              <p:nvPr/>
            </p:nvSpPr>
            <p:spPr>
              <a:xfrm>
                <a:off x="2814552" y="1610727"/>
                <a:ext cx="1872880" cy="435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marL="0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946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8937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8406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7875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47343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76812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06281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35749" algn="l" defTabSz="458937" rtl="0" eaLnBrk="1" latinLnBrk="0" hangingPunct="1">
                  <a:defRPr sz="90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sz="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8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l-GR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kumimoji="0" lang="en-US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l-GR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0" lang="en-US" sz="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0" lang="en-US" sz="8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l-GR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900" dirty="0">
                    <a:latin typeface="IBM Plex Sans" panose="020B050305020300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l-GR" sz="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sz="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900" dirty="0">
                    <a:latin typeface="IBM Plex Sans" panose="020B0503050203000203" pitchFamily="34" charset="0"/>
                  </a:rPr>
                  <a:t> ,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900" dirty="0">
                    <a:latin typeface="IBM Plex Sans" panose="020B0503050203000203" pitchFamily="34" charset="0"/>
                  </a:rPr>
                  <a:t>)</a:t>
                </a:r>
                <a:endParaRPr lang="ru-RU" sz="90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D5126533-9A39-DFFC-6E13-63762131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52" y="1610727"/>
                <a:ext cx="1872880" cy="435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452D2AB-1A4F-F5A9-DA1A-F148F5A1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12" y="1357520"/>
            <a:ext cx="3517789" cy="1494514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CF41C9C-4C89-6A17-3BC9-09B76353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7"/>
          <a:stretch>
            <a:fillRect/>
          </a:stretch>
        </p:blipFill>
        <p:spPr bwMode="auto">
          <a:xfrm>
            <a:off x="724642" y="1469425"/>
            <a:ext cx="1881999" cy="80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888291-3581-D442-F32C-D08257A72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01" y="3602899"/>
            <a:ext cx="2343022" cy="6254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7C1E6D-1F39-163A-8F3E-AD36FEE8F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374" y="3602899"/>
            <a:ext cx="2192593" cy="8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5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95CC-D042-24ED-A9E1-2FC9590D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85DC91E-2440-097F-1AA3-B13E783FBF50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D0D77804-81AC-CB75-BA57-FAA1B97E0A46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3AC56C3-D5FC-7ABD-A9EE-7F2ACE3A9186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2ED74D26-4B70-FCF4-89F4-46B196F19829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774E382E-0454-A565-AE57-3068E3F37F5B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1A1AB5B4-7289-9D87-54A3-D88903731F06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Check the most cited papers on PINNs?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D636CB67-7418-07F3-B005-A652CB4E050A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9CBF1-4CA0-C881-B961-FC4C2F9B6735}"/>
              </a:ext>
            </a:extLst>
          </p:cNvPr>
          <p:cNvSpPr txBox="1"/>
          <p:nvPr/>
        </p:nvSpPr>
        <p:spPr>
          <a:xfrm>
            <a:off x="595312" y="1124169"/>
            <a:ext cx="8020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sz="800" b="0" i="0" dirty="0">
                <a:solidFill>
                  <a:srgbClr val="1F1F1F"/>
                </a:solidFill>
                <a:effectLst/>
                <a:latin typeface="IBM Plex Sans" panose="020B0503050203000203" pitchFamily="34" charset="0"/>
              </a:rPr>
              <a:t>Physics-informed neural networks: A deep learning framework for solving forward and inverse problems involving nonlinear partial differential equations</a:t>
            </a:r>
          </a:p>
          <a:p>
            <a:r>
              <a:rPr lang="ru-RU" sz="800" dirty="0">
                <a:latin typeface="IBM Plex Sans" panose="020B0503050203000203" pitchFamily="34" charset="0"/>
              </a:rPr>
              <a:t>https://www.sciencedirect.com/science/article/abs/pii/S0021999118307125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0611D-0982-6354-B85B-7084732F613D}"/>
              </a:ext>
            </a:extLst>
          </p:cNvPr>
          <p:cNvSpPr txBox="1"/>
          <p:nvPr/>
        </p:nvSpPr>
        <p:spPr>
          <a:xfrm>
            <a:off x="595313" y="159014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>
                <a:latin typeface="IBM Plex Sans" panose="020B0503050203000203" pitchFamily="34" charset="0"/>
              </a:rPr>
              <a:t>https://arxiv.org/pdf/1708.07469</a:t>
            </a:r>
            <a:endParaRPr lang="ru-RU" sz="800" dirty="0">
              <a:latin typeface="IBM Plex Sans" panose="020B050305020300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7C544-1947-B585-7027-01127C898085}"/>
              </a:ext>
            </a:extLst>
          </p:cNvPr>
          <p:cNvSpPr txBox="1"/>
          <p:nvPr/>
        </p:nvSpPr>
        <p:spPr>
          <a:xfrm>
            <a:off x="595312" y="1959078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latin typeface="IBM Plex Sans" panose="020B0503050203000203" pitchFamily="34" charset="0"/>
              </a:rPr>
              <a:t>https://arxiv.org/pdf/1710.00211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F2A09-A54A-7AF4-6825-A71CB8088317}"/>
              </a:ext>
            </a:extLst>
          </p:cNvPr>
          <p:cNvSpPr txBox="1"/>
          <p:nvPr/>
        </p:nvSpPr>
        <p:spPr>
          <a:xfrm>
            <a:off x="595313" y="237369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latin typeface="IBM Plex Sans" panose="020B0503050203000203" pitchFamily="34" charset="0"/>
              </a:rPr>
              <a:t>https://arxiv.org/pdf/1910.03193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1A5097-BF12-7676-F6D5-2D40C1DB824B}"/>
              </a:ext>
            </a:extLst>
          </p:cNvPr>
          <p:cNvSpPr txBox="1"/>
          <p:nvPr/>
        </p:nvSpPr>
        <p:spPr>
          <a:xfrm>
            <a:off x="595312" y="283179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>
                <a:latin typeface="IBM Plex Sans" panose="020B0503050203000203" pitchFamily="34" charset="0"/>
              </a:rPr>
              <a:t>https://arxiv.org/pdf/2006.10739</a:t>
            </a:r>
          </a:p>
        </p:txBody>
      </p:sp>
      <p:pic>
        <p:nvPicPr>
          <p:cNvPr id="2080" name="Рисунок 2079">
            <a:extLst>
              <a:ext uri="{FF2B5EF4-FFF2-40B4-BE49-F238E27FC236}">
                <a16:creationId xmlns:a16="http://schemas.microsoft.com/office/drawing/2014/main" id="{1CC62526-49E7-AA91-C1DB-11D6FDAC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88" y="1959469"/>
            <a:ext cx="4914900" cy="622887"/>
          </a:xfrm>
          <a:prstGeom prst="rect">
            <a:avLst/>
          </a:prstGeom>
        </p:spPr>
      </p:pic>
      <p:pic>
        <p:nvPicPr>
          <p:cNvPr id="2094" name="Рисунок 2093">
            <a:extLst>
              <a:ext uri="{FF2B5EF4-FFF2-40B4-BE49-F238E27FC236}">
                <a16:creationId xmlns:a16="http://schemas.microsoft.com/office/drawing/2014/main" id="{F6A97127-8F5C-5B7F-27A2-136FDB11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687" y="2831794"/>
            <a:ext cx="4931801" cy="619321"/>
          </a:xfrm>
          <a:prstGeom prst="rect">
            <a:avLst/>
          </a:prstGeom>
        </p:spPr>
      </p:pic>
      <p:pic>
        <p:nvPicPr>
          <p:cNvPr id="2096" name="Рисунок 2095">
            <a:extLst>
              <a:ext uri="{FF2B5EF4-FFF2-40B4-BE49-F238E27FC236}">
                <a16:creationId xmlns:a16="http://schemas.microsoft.com/office/drawing/2014/main" id="{AEBC563F-3A9E-0A79-C722-C0384889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626" y="3639492"/>
            <a:ext cx="4905922" cy="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3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60F3C-9B7F-53C7-4782-4EE7E3737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F1F8C28-1B14-BF93-79FE-39AF282244FB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E87C862-5813-3A7C-94C0-D6B9A5DF4D0E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C79EA97-DB04-4697-AF53-FFA2C4F3F0F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175A74-19E0-C978-36F2-3D800D4FE3B5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4B148119-F2F6-B4A1-04C7-2563DB2C3AEF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7D2DC819-3E0B-BD16-8012-85463B9927C5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Why PINNs?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CDF7E47C-5A4F-EF73-EAA9-696377B2CBD9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20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2A423679-45B8-13F4-8519-8F978D5539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33015" y="4631753"/>
            <a:ext cx="2057400" cy="273815"/>
          </a:xfrm>
        </p:spPr>
        <p:txBody>
          <a:bodyPr/>
          <a:lstStyle/>
          <a:p>
            <a:fld id="{7F51F9F8-EAF5-D645-AF75-0522F1FAF6E8}" type="slidenum">
              <a:rPr lang="ru-RU" smtClean="0"/>
              <a:pPr/>
              <a:t>36</a:t>
            </a:fld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18AD137-042D-13DB-D6A2-6628F89E6031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3C0A76F-4029-F547-8EDE-F2499C7B0562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E1FE4EC5-4C6A-7448-94CB-3224B5296C05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299AC6-B110-2C15-C786-D0795969AFE7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2167F8-7C3F-512C-558D-2A13DFEA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6" y="1688801"/>
            <a:ext cx="8934724" cy="3457553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AE6A29BD-D743-E0D1-3E36-978A64E509FF}"/>
              </a:ext>
            </a:extLst>
          </p:cNvPr>
          <p:cNvSpPr txBox="1">
            <a:spLocks/>
          </p:cNvSpPr>
          <p:nvPr/>
        </p:nvSpPr>
        <p:spPr>
          <a:xfrm>
            <a:off x="599498" y="1007766"/>
            <a:ext cx="4368138" cy="1112346"/>
          </a:xfrm>
          <a:prstGeom prst="rect">
            <a:avLst/>
          </a:prstGeom>
        </p:spPr>
        <p:txBody>
          <a:bodyPr/>
          <a:lstStyle>
            <a:lvl1pPr marL="171447" indent="-171447" algn="l" defTabSz="68578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2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3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31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26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20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14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09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03" indent="-171447" algn="l" defTabSz="6857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your attention!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1ABF16"/>
                </a:solidFill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a.kornaev@innopolis.ru</a:t>
            </a:r>
            <a:r>
              <a:rPr lang="en-US" sz="1600" dirty="0">
                <a:solidFill>
                  <a:srgbClr val="1ABF16"/>
                </a:solidFill>
                <a:cs typeface="Arial" panose="020B0604020202020204" pitchFamily="34" charset="0"/>
              </a:rPr>
              <a:t>, @avkornaev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endParaRPr lang="ru-RU" sz="1600" dirty="0"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2" name="Нижний колонтитул 4">
            <a:extLst>
              <a:ext uri="{FF2B5EF4-FFF2-40B4-BE49-F238E27FC236}">
                <a16:creationId xmlns:a16="http://schemas.microsoft.com/office/drawing/2014/main" id="{5BB53B62-536E-39AF-C69A-65015F21758E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Lecture 6. Loss Functions. Uncertainty Estimation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8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C7B1-88E9-6399-0550-2F5A17AA8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D267E72-75E0-B3BE-446F-0D3014587A88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535CCA6-1084-8804-5D7E-E0890A45CEAC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557BEE73-C0EF-15E7-269B-464BDDB3617E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17A151B-E9D4-2AB9-40FE-C8D4E2C9286B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145A6A7F-98FF-A4AC-C6B4-F0677F248A3C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Нижний колонтитул 4">
            <a:extLst>
              <a:ext uri="{FF2B5EF4-FFF2-40B4-BE49-F238E27FC236}">
                <a16:creationId xmlns:a16="http://schemas.microsoft.com/office/drawing/2014/main" id="{AE356DD9-B882-C808-53BE-7FD9B5C4E01E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Lecture 6. Loss Functions. Uncertainty Estimation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Notes</a:t>
            </a:r>
            <a:endParaRPr lang="ru-RU" sz="728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97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361AA-A38D-8D92-00B5-C13F4241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FEF706E-01F2-9B8B-2143-AF5DEB1A3C6E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7EF96E0-B0AC-CE61-2F8F-CD2893FEC7D6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8791225-82E4-9C83-F070-E496BB09D028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9562B98-C503-9EEE-9360-4991AB905190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BB92205C-3E9C-9ECF-BEE1-4BC30631A05A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Нижний колонтитул 4">
            <a:extLst>
              <a:ext uri="{FF2B5EF4-FFF2-40B4-BE49-F238E27FC236}">
                <a16:creationId xmlns:a16="http://schemas.microsoft.com/office/drawing/2014/main" id="{FBCA4DD1-C734-FFF1-37A0-9525695689D6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Lecture 6. Loss Functions. Uncertainty Estimation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Notes</a:t>
            </a:r>
            <a:endParaRPr lang="ru-RU" sz="728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03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C801-08F8-E57A-CA78-45C869F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1FADA09-5217-787E-5447-21203CE8DE70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3E4C350-DA46-9F88-55A7-6094AA28C59A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14D15F64-BD67-1A6E-1000-E02F5585E49A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0FF5682-A312-09F6-03C1-EE5B89C033E0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02400FF6-DDD7-D022-CE99-50D7BC3A269D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BB3D3886-D514-5C72-1882-4A317D6948DF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PINNs with energy (power) loss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94810A70-F175-9939-C3B5-4D68106E624D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2AEBAA1-FEC0-75EF-F4A6-87DB8716840C}"/>
              </a:ext>
            </a:extLst>
          </p:cNvPr>
          <p:cNvSpPr/>
          <p:nvPr/>
        </p:nvSpPr>
        <p:spPr>
          <a:xfrm>
            <a:off x="595314" y="1624400"/>
            <a:ext cx="33624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ave 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mechanical power</a:t>
            </a:r>
            <a:endParaRPr lang="ru-RU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312C58-BEC8-496A-6460-E504D7573EC2}"/>
              </a:ext>
            </a:extLst>
          </p:cNvPr>
          <p:cNvPicPr/>
          <p:nvPr/>
        </p:nvPicPr>
        <p:blipFill rotWithShape="1">
          <a:blip r:embed="rId2"/>
          <a:srcRect r="53616"/>
          <a:stretch/>
        </p:blipFill>
        <p:spPr>
          <a:xfrm>
            <a:off x="621192" y="2152495"/>
            <a:ext cx="2337759" cy="1019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28">
                <a:extLst>
                  <a:ext uri="{FF2B5EF4-FFF2-40B4-BE49-F238E27FC236}">
                    <a16:creationId xmlns:a16="http://schemas.microsoft.com/office/drawing/2014/main" id="{B81E35C7-AEB1-A497-DA50-372BB14BFF2C}"/>
                  </a:ext>
                </a:extLst>
              </p:cNvPr>
              <p:cNvSpPr txBox="1"/>
              <p:nvPr/>
            </p:nvSpPr>
            <p:spPr bwMode="auto">
              <a:xfrm>
                <a:off x="804521" y="2147620"/>
                <a:ext cx="1472031" cy="2286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ru-RU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1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1050" dirty="0"/>
              </a:p>
            </p:txBody>
          </p:sp>
        </mc:Choice>
        <mc:Fallback>
          <p:sp>
            <p:nvSpPr>
              <p:cNvPr id="11" name="Объект 28">
                <a:extLst>
                  <a:ext uri="{FF2B5EF4-FFF2-40B4-BE49-F238E27FC236}">
                    <a16:creationId xmlns:a16="http://schemas.microsoft.com/office/drawing/2014/main" id="{B81E35C7-AEB1-A497-DA50-372BB14B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4521" y="2147620"/>
                <a:ext cx="1472031" cy="228600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Объект 29">
                <a:extLst>
                  <a:ext uri="{FF2B5EF4-FFF2-40B4-BE49-F238E27FC236}">
                    <a16:creationId xmlns:a16="http://schemas.microsoft.com/office/drawing/2014/main" id="{AA0A08F1-74E2-33AF-7A2D-64A3F3C60E93}"/>
                  </a:ext>
                </a:extLst>
              </p:cNvPr>
              <p:cNvSpPr txBox="1"/>
              <p:nvPr/>
            </p:nvSpPr>
            <p:spPr bwMode="auto">
              <a:xfrm>
                <a:off x="3063907" y="2488474"/>
                <a:ext cx="1918958" cy="4318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r>
                  <a:rPr lang="en-US" sz="1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Analytical solution: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u-RU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900" dirty="0"/>
                  <a:t>.</a:t>
                </a:r>
                <a:endParaRPr lang="ru-RU" sz="900" dirty="0"/>
              </a:p>
            </p:txBody>
          </p:sp>
        </mc:Choice>
        <mc:Fallback>
          <p:sp>
            <p:nvSpPr>
              <p:cNvPr id="13" name="Объект 29">
                <a:extLst>
                  <a:ext uri="{FF2B5EF4-FFF2-40B4-BE49-F238E27FC236}">
                    <a16:creationId xmlns:a16="http://schemas.microsoft.com/office/drawing/2014/main" id="{AA0A08F1-74E2-33AF-7A2D-64A3F3C60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3907" y="2488474"/>
                <a:ext cx="1918958" cy="431800"/>
              </a:xfrm>
              <a:prstGeom prst="rect">
                <a:avLst/>
              </a:prstGeom>
              <a:blipFill>
                <a:blip r:embed="rId4"/>
                <a:stretch>
                  <a:fillRect l="-318" b="-126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AD484F2D-CCDB-3531-EB2B-3BD17B3FD720}"/>
                  </a:ext>
                </a:extLst>
              </p14:cNvPr>
              <p14:cNvContentPartPr/>
              <p14:nvPr/>
            </p14:nvContentPartPr>
            <p14:xfrm>
              <a:off x="2227925" y="2428910"/>
              <a:ext cx="14400" cy="118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AD484F2D-CCDB-3531-EB2B-3BD17B3FD7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3605" y="2424590"/>
                <a:ext cx="230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2F616C8E-6CD9-BD2B-EFC0-C69D1D7CE225}"/>
                  </a:ext>
                </a:extLst>
              </p14:cNvPr>
              <p14:cNvContentPartPr/>
              <p14:nvPr/>
            </p14:nvContentPartPr>
            <p14:xfrm>
              <a:off x="2229725" y="3047390"/>
              <a:ext cx="11520" cy="1476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2F616C8E-6CD9-BD2B-EFC0-C69D1D7CE2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5405" y="3043070"/>
                <a:ext cx="20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A5737C8C-BF37-AC84-C650-879BF166DAE8}"/>
                  </a:ext>
                </a:extLst>
              </p14:cNvPr>
              <p14:cNvContentPartPr/>
              <p14:nvPr/>
            </p14:nvContentPartPr>
            <p14:xfrm>
              <a:off x="2238365" y="2429270"/>
              <a:ext cx="258120" cy="62640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A5737C8C-BF37-AC84-C650-879BF166DA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34051" y="2424950"/>
                <a:ext cx="266748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99258B6D-FE25-51CB-F1B9-4D99E3666FEA}"/>
                  </a:ext>
                </a:extLst>
              </p14:cNvPr>
              <p14:cNvContentPartPr/>
              <p14:nvPr/>
            </p14:nvContentPartPr>
            <p14:xfrm>
              <a:off x="2229365" y="2433950"/>
              <a:ext cx="306360" cy="62172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99258B6D-FE25-51CB-F1B9-4D99E3666F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5045" y="2429630"/>
                <a:ext cx="31500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19C578AF-7B77-0015-60A8-980C3F1F8F28}"/>
                  </a:ext>
                </a:extLst>
              </p14:cNvPr>
              <p14:cNvContentPartPr/>
              <p14:nvPr/>
            </p14:nvContentPartPr>
            <p14:xfrm>
              <a:off x="2170325" y="2429990"/>
              <a:ext cx="475920" cy="61668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19C578AF-7B77-0015-60A8-980C3F1F8F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66005" y="2425670"/>
                <a:ext cx="48456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CF276F-53EA-A60D-1279-9167F65E0BEF}"/>
                  </a:ext>
                </a:extLst>
              </p:cNvPr>
              <p:cNvSpPr txBox="1"/>
              <p:nvPr/>
            </p:nvSpPr>
            <p:spPr>
              <a:xfrm>
                <a:off x="595313" y="3121621"/>
                <a:ext cx="5054451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1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ru-RU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1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t-EE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t-EE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ru-RU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t-EE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ru-RU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𝑓𝑙𝑜𝑤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CF276F-53EA-A60D-1279-9167F65E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3" y="3121621"/>
                <a:ext cx="5054451" cy="6707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993535-FD7B-8358-3FBF-5735162609C3}"/>
                  </a:ext>
                </a:extLst>
              </p:cNvPr>
              <p:cNvSpPr txBox="1"/>
              <p:nvPr/>
            </p:nvSpPr>
            <p:spPr>
              <a:xfrm>
                <a:off x="1338475" y="3703905"/>
                <a:ext cx="3448050" cy="840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6ACE0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4F8B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b="0" dirty="0">
                  <a:solidFill>
                    <a:srgbClr val="000000"/>
                  </a:solidFill>
                </a:endParaRPr>
              </a:p>
              <a:p>
                <a:r>
                  <a:rPr lang="en-US" sz="1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F81F7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993535-FD7B-8358-3FBF-573516260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75" y="3703905"/>
                <a:ext cx="3448050" cy="840102"/>
              </a:xfrm>
              <a:prstGeom prst="rect">
                <a:avLst/>
              </a:prstGeom>
              <a:blipFill>
                <a:blip r:embed="rId16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A7C7A96E-27F8-F3A4-7BA0-020AA5547765}"/>
                  </a:ext>
                </a:extLst>
              </p:cNvPr>
              <p:cNvSpPr txBox="1"/>
              <p:nvPr/>
            </p:nvSpPr>
            <p:spPr>
              <a:xfrm>
                <a:off x="4500415" y="4028973"/>
                <a:ext cx="186689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ru-RU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u-RU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u-RU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ru-RU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200" dirty="0"/>
              </a:p>
            </p:txBody>
          </p:sp>
        </mc:Choice>
        <mc:Fallback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A7C7A96E-27F8-F3A4-7BA0-020AA554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15" y="4028973"/>
                <a:ext cx="18668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2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30" grpId="0"/>
      <p:bldP spid="31" grpId="0"/>
      <p:bldP spid="20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3E139-C182-6A74-B4DF-048BF83B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9DB579F-10A3-D77E-D61F-C1A64811D698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EB0A5EFA-5F36-F8F8-BEE0-578C2DBFE88C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929CFC8-C059-3850-4C67-AAC184C5010A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6E7F01D-A09D-7100-7FD9-731EC96D7E17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316DB8F1-6639-9659-43B0-C04E6AB70AC7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BEFDBA7E-0E64-0F27-D720-94B482CD0083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Recap: what does it mean to solve a differential equation numerically?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9969964B-6486-8A27-99E5-A59DDF098C26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A55A7A27-BCFE-951B-68A0-4BAF7828C290}"/>
              </a:ext>
            </a:extLst>
          </p:cNvPr>
          <p:cNvCxnSpPr/>
          <p:nvPr/>
        </p:nvCxnSpPr>
        <p:spPr bwMode="auto">
          <a:xfrm>
            <a:off x="442595" y="3355340"/>
            <a:ext cx="30813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40BA2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195B4C0-5F55-7737-96DB-FD289045209C}"/>
              </a:ext>
            </a:extLst>
          </p:cNvPr>
          <p:cNvCxnSpPr/>
          <p:nvPr/>
        </p:nvCxnSpPr>
        <p:spPr bwMode="auto">
          <a:xfrm flipV="1">
            <a:off x="899795" y="1526540"/>
            <a:ext cx="0" cy="22574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40BA2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E538A15A-FBD3-18F2-CA98-6D618A29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3369628"/>
            <a:ext cx="1285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10">
            <a:extLst>
              <a:ext uri="{FF2B5EF4-FFF2-40B4-BE49-F238E27FC236}">
                <a16:creationId xmlns:a16="http://schemas.microsoft.com/office/drawing/2014/main" id="{880DAEAE-5BA8-1078-7491-7FFC6A1B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3" y="348392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F2A80E34-6A3D-6E48-B26C-A2B567F1A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3" y="1526540"/>
            <a:ext cx="1539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D3EA0A-B128-E54D-70A0-EB9D4D5A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5" y="3420428"/>
            <a:ext cx="180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D39BA05-1D47-6D35-9A56-3B7B5577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45" y="3420428"/>
            <a:ext cx="2079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68907B-904C-5909-767A-E9FDB4C7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95" y="3410903"/>
            <a:ext cx="1952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4C62BFE-C6B3-18A8-0AD6-3B8EA7EF792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3170" y="2479040"/>
            <a:ext cx="0" cy="87630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221357D-F6CF-7362-BF7A-7FE83F7D840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23695" y="2269490"/>
            <a:ext cx="0" cy="108585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2B19592-602A-41DF-C178-4C5B375780B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85645" y="1945640"/>
            <a:ext cx="0" cy="140970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D3DCF9B-7AF7-5794-18AB-A636A3FD5C8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33170" y="2269490"/>
            <a:ext cx="390525" cy="209550"/>
          </a:xfrm>
          <a:prstGeom prst="lin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430ADC8-225A-EB30-B1CF-11BF6C6EEAF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23695" y="1945640"/>
            <a:ext cx="361950" cy="323850"/>
          </a:xfrm>
          <a:prstGeom prst="lin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22F3FA1-FCAC-4F77-71C3-E80D91E86C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85695" y="1483678"/>
            <a:ext cx="438150" cy="204787"/>
          </a:xfrm>
          <a:prstGeom prst="lin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428975-83A2-3A9D-E060-BB26AF1B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08" y="2815590"/>
            <a:ext cx="1952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0C7CF30-AA0F-6BEC-46FA-18511DD1E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83" y="2699703"/>
            <a:ext cx="2079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F322087-29F7-7EB2-1F5A-7D156706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83" y="2523490"/>
            <a:ext cx="2079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29F9FFF-BE47-15C8-F18B-E2F852BC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70" y="3217228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870AB205-9C83-D28F-11AC-2193DDC4A8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695" y="1688465"/>
            <a:ext cx="0" cy="166687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72CCE00-0204-2144-000F-F107DC3E71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23845" y="1483678"/>
            <a:ext cx="0" cy="1871662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D9FFE31-35A5-A4BC-DAF2-2AADA404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45" y="3410903"/>
            <a:ext cx="1682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8A54C0-FAF0-DB2E-33FB-134E974FA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58" y="3415665"/>
            <a:ext cx="2968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6FD7C7B-572D-820A-0E97-0188621C73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85695" y="1688465"/>
            <a:ext cx="438150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Дуга 30">
            <a:extLst>
              <a:ext uri="{FF2B5EF4-FFF2-40B4-BE49-F238E27FC236}">
                <a16:creationId xmlns:a16="http://schemas.microsoft.com/office/drawing/2014/main" id="{DF32E42D-5DCE-D389-D9D3-2339198B8DCD}"/>
              </a:ext>
            </a:extLst>
          </p:cNvPr>
          <p:cNvSpPr/>
          <p:nvPr/>
        </p:nvSpPr>
        <p:spPr bwMode="auto">
          <a:xfrm rot="1487179">
            <a:off x="2473008" y="1585278"/>
            <a:ext cx="139700" cy="168275"/>
          </a:xfrm>
          <a:prstGeom prst="arc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/>
          </a:p>
        </p:txBody>
      </p:sp>
      <p:pic>
        <p:nvPicPr>
          <p:cNvPr id="2080" name="Рисунок 31">
            <a:extLst>
              <a:ext uri="{FF2B5EF4-FFF2-40B4-BE49-F238E27FC236}">
                <a16:creationId xmlns:a16="http://schemas.microsoft.com/office/drawing/2014/main" id="{FCB6074C-9AA1-6556-232B-1EB56DD4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33" y="2140903"/>
            <a:ext cx="180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1" name="Рисунок 32">
            <a:extLst>
              <a:ext uri="{FF2B5EF4-FFF2-40B4-BE49-F238E27FC236}">
                <a16:creationId xmlns:a16="http://schemas.microsoft.com/office/drawing/2014/main" id="{4CA6E31E-2A2D-3D75-7982-A24057E9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33" y="1990090"/>
            <a:ext cx="3095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2" name="Рисунок 33">
            <a:extLst>
              <a:ext uri="{FF2B5EF4-FFF2-40B4-BE49-F238E27FC236}">
                <a16:creationId xmlns:a16="http://schemas.microsoft.com/office/drawing/2014/main" id="{70DDB154-B7BA-F5BF-A03E-D2EC4B3EE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45" y="1793240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3" name="Рисунок 34">
            <a:extLst>
              <a:ext uri="{FF2B5EF4-FFF2-40B4-BE49-F238E27FC236}">
                <a16:creationId xmlns:a16="http://schemas.microsoft.com/office/drawing/2014/main" id="{9CED8A1F-041D-F383-959F-55CCB267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0" y="1786890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4" name="Рисунок 35">
            <a:extLst>
              <a:ext uri="{FF2B5EF4-FFF2-40B4-BE49-F238E27FC236}">
                <a16:creationId xmlns:a16="http://schemas.microsoft.com/office/drawing/2014/main" id="{C9E0A7A3-926F-F32B-96EF-53B576F8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95" y="3210878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6" name="Рисунок 37">
            <a:extLst>
              <a:ext uri="{FF2B5EF4-FFF2-40B4-BE49-F238E27FC236}">
                <a16:creationId xmlns:a16="http://schemas.microsoft.com/office/drawing/2014/main" id="{586284AA-ABCB-B007-34DD-D70A4356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20" y="1726565"/>
            <a:ext cx="141288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7" name="Рисунок 6">
            <a:extLst>
              <a:ext uri="{FF2B5EF4-FFF2-40B4-BE49-F238E27FC236}">
                <a16:creationId xmlns:a16="http://schemas.microsoft.com/office/drawing/2014/main" id="{7778BAFF-1B4B-887D-B658-9735B613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57" y="1507490"/>
            <a:ext cx="15525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" name="Рисунок 8">
            <a:extLst>
              <a:ext uri="{FF2B5EF4-FFF2-40B4-BE49-F238E27FC236}">
                <a16:creationId xmlns:a16="http://schemas.microsoft.com/office/drawing/2014/main" id="{C8E83D74-82F6-E301-235A-C3383430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56" y="2413477"/>
            <a:ext cx="2550794" cy="12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0" name="Прямоугольник 9">
            <a:extLst>
              <a:ext uri="{FF2B5EF4-FFF2-40B4-BE49-F238E27FC236}">
                <a16:creationId xmlns:a16="http://schemas.microsoft.com/office/drawing/2014/main" id="{F81E7B9C-2C4F-895C-2CBB-E13763DBF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345" y="1974215"/>
            <a:ext cx="1838325" cy="307975"/>
          </a:xfrm>
          <a:prstGeom prst="rect">
            <a:avLst/>
          </a:prstGeom>
          <a:noFill/>
          <a:ln w="19050" algn="ctr">
            <a:solidFill>
              <a:srgbClr val="40BA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 altLang="ru-RU" sz="2000">
              <a:latin typeface="Arial" charset="0"/>
            </a:endParaRPr>
          </a:p>
        </p:txBody>
      </p:sp>
      <p:sp>
        <p:nvSpPr>
          <p:cNvPr id="2091" name="Прямоугольник 5">
            <a:extLst>
              <a:ext uri="{FF2B5EF4-FFF2-40B4-BE49-F238E27FC236}">
                <a16:creationId xmlns:a16="http://schemas.microsoft.com/office/drawing/2014/main" id="{B856C49A-D640-6B44-F0D5-DC852B5BD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34" y="1015384"/>
            <a:ext cx="80033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ru-RU" altLang="ru-RU" sz="1200" dirty="0">
                <a:solidFill>
                  <a:srgbClr val="000000"/>
                </a:solidFill>
                <a:latin typeface="IBM Plex Sans" panose="020B0503050203000203" pitchFamily="34" charset="0"/>
              </a:rPr>
              <a:t>Метод Эйлера</a:t>
            </a:r>
          </a:p>
        </p:txBody>
      </p:sp>
    </p:spTree>
    <p:extLst>
      <p:ext uri="{BB962C8B-B14F-4D97-AF65-F5344CB8AC3E}">
        <p14:creationId xmlns:p14="http://schemas.microsoft.com/office/powerpoint/2010/main" val="386698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A3571-F13C-CA9D-2C30-F959AB6E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CA5B9F6-9E32-5640-6B3C-D07A528DAFE3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A3DEF63-53E3-3CCC-C933-DC89D9472F5D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5C34F658-42FD-0CBD-5087-E8BD6628AF11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D7C4A30-2673-3608-5181-B9ECAA8AB672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09B898D2-E2DE-4426-6017-0A501F152C8A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B5A64774-B63C-A538-25CF-79CBB81476F4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Recap: what does it mean to solve a differential equation numerically?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ABD0C08E-04C2-B8E9-B3D0-0BDEDCAF55F5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515DC462-80D0-B66F-5D80-AD53FF9B502B}"/>
              </a:ext>
            </a:extLst>
          </p:cNvPr>
          <p:cNvCxnSpPr/>
          <p:nvPr/>
        </p:nvCxnSpPr>
        <p:spPr bwMode="auto">
          <a:xfrm>
            <a:off x="442595" y="3355340"/>
            <a:ext cx="30813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40BA2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1A32325-A411-FC19-470F-8C8187BDC5CC}"/>
              </a:ext>
            </a:extLst>
          </p:cNvPr>
          <p:cNvCxnSpPr/>
          <p:nvPr/>
        </p:nvCxnSpPr>
        <p:spPr bwMode="auto">
          <a:xfrm flipV="1">
            <a:off x="899795" y="1526540"/>
            <a:ext cx="0" cy="22574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40BA2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D7B2A1B9-C16B-FAE3-6364-04E1BF2C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3" y="3369628"/>
            <a:ext cx="1285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10">
            <a:extLst>
              <a:ext uri="{FF2B5EF4-FFF2-40B4-BE49-F238E27FC236}">
                <a16:creationId xmlns:a16="http://schemas.microsoft.com/office/drawing/2014/main" id="{3120C8D6-6B1B-ECBA-6A99-1EFD59324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3" y="3483928"/>
            <a:ext cx="1397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391C1D56-F435-91EA-BC7B-1D4E9882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3" y="1526540"/>
            <a:ext cx="15398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D5ED48-58CE-65FE-C72F-83666DF97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5" y="3420428"/>
            <a:ext cx="180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3E1BF1-6085-4236-A0A8-094DD221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45" y="3420428"/>
            <a:ext cx="2079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D6EDDAD-95F7-1322-EC92-2C74776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95" y="3410903"/>
            <a:ext cx="1952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DDB381A-9F5A-0D44-88BE-AB8387B6F52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3170" y="2479040"/>
            <a:ext cx="0" cy="87630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B8A52CE-DD4E-2A69-5DC9-DAFFF6BD947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23695" y="2269490"/>
            <a:ext cx="0" cy="108585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27A7503-34D1-33BD-FFC1-BEED624485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85645" y="1945640"/>
            <a:ext cx="0" cy="140970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4E53C58-DD6D-CF4A-9FDA-3B077EBF298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33170" y="2269490"/>
            <a:ext cx="390525" cy="209550"/>
          </a:xfrm>
          <a:prstGeom prst="lin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9B69883-3E14-1911-E375-609191ED5BA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23695" y="1945640"/>
            <a:ext cx="361950" cy="323850"/>
          </a:xfrm>
          <a:prstGeom prst="lin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6569ED53-1490-762A-D8B6-CFBA0435784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85695" y="1483678"/>
            <a:ext cx="438150" cy="204787"/>
          </a:xfrm>
          <a:prstGeom prst="line">
            <a:avLst/>
          </a:prstGeom>
          <a:noFill/>
          <a:ln w="19050" algn="ctr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6F0BEE8-7E10-2E5B-7E8B-08762A0B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08" y="2815590"/>
            <a:ext cx="1952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7E5990-E4E1-880C-9FFD-041F14E8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83" y="2699703"/>
            <a:ext cx="2079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C9034E1-5185-CEAA-7807-3661C0CC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83" y="2523490"/>
            <a:ext cx="2079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FFF7A4-25DB-691F-F067-9013EF8C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70" y="3217228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C2AB1E6-7ECF-CA34-FD79-07CEFEABA3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85695" y="1688465"/>
            <a:ext cx="0" cy="1666875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91F68EB-080E-ABC8-F627-D6FBFD2BD3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23845" y="1483678"/>
            <a:ext cx="0" cy="1871662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ACADA3E-D168-B7DD-187A-21217AE9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45" y="3410903"/>
            <a:ext cx="1682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528E5C0-2A08-491C-D4D3-B94FB796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58" y="3415665"/>
            <a:ext cx="2968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C9F885A-4CD4-435B-F9EA-80BBC0AD545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85695" y="1688465"/>
            <a:ext cx="438150" cy="0"/>
          </a:xfrm>
          <a:prstGeom prst="lin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Дуга 30">
            <a:extLst>
              <a:ext uri="{FF2B5EF4-FFF2-40B4-BE49-F238E27FC236}">
                <a16:creationId xmlns:a16="http://schemas.microsoft.com/office/drawing/2014/main" id="{8CCB6A3A-76AB-9309-1F64-D94CD9EA6C0B}"/>
              </a:ext>
            </a:extLst>
          </p:cNvPr>
          <p:cNvSpPr/>
          <p:nvPr/>
        </p:nvSpPr>
        <p:spPr bwMode="auto">
          <a:xfrm rot="1487179">
            <a:off x="2473008" y="1585278"/>
            <a:ext cx="139700" cy="168275"/>
          </a:xfrm>
          <a:prstGeom prst="arc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/>
          </a:p>
        </p:txBody>
      </p:sp>
      <p:pic>
        <p:nvPicPr>
          <p:cNvPr id="2080" name="Рисунок 31">
            <a:extLst>
              <a:ext uri="{FF2B5EF4-FFF2-40B4-BE49-F238E27FC236}">
                <a16:creationId xmlns:a16="http://schemas.microsoft.com/office/drawing/2014/main" id="{A26A7C4C-E68A-7C41-2FAD-296FD580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33" y="2140903"/>
            <a:ext cx="180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1" name="Рисунок 32">
            <a:extLst>
              <a:ext uri="{FF2B5EF4-FFF2-40B4-BE49-F238E27FC236}">
                <a16:creationId xmlns:a16="http://schemas.microsoft.com/office/drawing/2014/main" id="{D2C826BE-54BC-5F49-B4A1-F589073C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33" y="1990090"/>
            <a:ext cx="3095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2" name="Рисунок 33">
            <a:extLst>
              <a:ext uri="{FF2B5EF4-FFF2-40B4-BE49-F238E27FC236}">
                <a16:creationId xmlns:a16="http://schemas.microsoft.com/office/drawing/2014/main" id="{DCC4C1C4-006D-7B88-AA78-61C2C9CC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45" y="1793240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3" name="Рисунок 34">
            <a:extLst>
              <a:ext uri="{FF2B5EF4-FFF2-40B4-BE49-F238E27FC236}">
                <a16:creationId xmlns:a16="http://schemas.microsoft.com/office/drawing/2014/main" id="{6742BAAF-88BD-7CB7-FC4C-281550FF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70" y="1786890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4" name="Рисунок 35">
            <a:extLst>
              <a:ext uri="{FF2B5EF4-FFF2-40B4-BE49-F238E27FC236}">
                <a16:creationId xmlns:a16="http://schemas.microsoft.com/office/drawing/2014/main" id="{8CE83E06-0BEB-2EBC-760B-71B78DB1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95" y="3210878"/>
            <a:ext cx="16827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6" name="Рисунок 37">
            <a:extLst>
              <a:ext uri="{FF2B5EF4-FFF2-40B4-BE49-F238E27FC236}">
                <a16:creationId xmlns:a16="http://schemas.microsoft.com/office/drawing/2014/main" id="{8CE20FF0-63D3-E89C-8895-A8F67433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20" y="1726565"/>
            <a:ext cx="141288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1" name="Прямоугольник 5">
            <a:extLst>
              <a:ext uri="{FF2B5EF4-FFF2-40B4-BE49-F238E27FC236}">
                <a16:creationId xmlns:a16="http://schemas.microsoft.com/office/drawing/2014/main" id="{59E2A8E2-1407-A93C-817B-8ACFBCECE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34" y="1015384"/>
            <a:ext cx="80033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ru-RU" altLang="ru-RU" sz="1200" dirty="0">
                <a:solidFill>
                  <a:srgbClr val="000000"/>
                </a:solidFill>
                <a:latin typeface="IBM Plex Sans" panose="020B0503050203000203" pitchFamily="34" charset="0"/>
              </a:rPr>
              <a:t>Методы Рунге-Кутта</a:t>
            </a:r>
          </a:p>
        </p:txBody>
      </p:sp>
      <p:pic>
        <p:nvPicPr>
          <p:cNvPr id="2088" name="Рисунок 47">
            <a:extLst>
              <a:ext uri="{FF2B5EF4-FFF2-40B4-BE49-F238E27FC236}">
                <a16:creationId xmlns:a16="http://schemas.microsoft.com/office/drawing/2014/main" id="{EED5BCBC-A47E-E9BD-A27A-942F54E7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50" y="2757170"/>
            <a:ext cx="1565590" cy="12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2" name="Прямоугольник 48">
            <a:extLst>
              <a:ext uri="{FF2B5EF4-FFF2-40B4-BE49-F238E27FC236}">
                <a16:creationId xmlns:a16="http://schemas.microsoft.com/office/drawing/2014/main" id="{74DBC905-7A9D-CE24-23D1-662654F9C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467111"/>
            <a:ext cx="403066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altLang="ru-RU" sz="1100" dirty="0">
                <a:solidFill>
                  <a:srgbClr val="000000"/>
                </a:solidFill>
                <a:latin typeface="IBM Plex Sans" panose="020B0503050203000203" pitchFamily="34" charset="0"/>
              </a:rPr>
              <a:t>Идея: замена искомого решения несколькими членами разложения в ряд Тейлора:</a:t>
            </a:r>
          </a:p>
        </p:txBody>
      </p:sp>
      <p:pic>
        <p:nvPicPr>
          <p:cNvPr id="2093" name="Рисунок 49">
            <a:extLst>
              <a:ext uri="{FF2B5EF4-FFF2-40B4-BE49-F238E27FC236}">
                <a16:creationId xmlns:a16="http://schemas.microsoft.com/office/drawing/2014/main" id="{2E7823B5-EDC8-B195-A947-6A256B4C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74" y="4111536"/>
            <a:ext cx="2481263" cy="429191"/>
          </a:xfrm>
          <a:prstGeom prst="rect">
            <a:avLst/>
          </a:prstGeom>
          <a:noFill/>
          <a:ln w="9525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Рисунок 51">
            <a:extLst>
              <a:ext uri="{FF2B5EF4-FFF2-40B4-BE49-F238E27FC236}">
                <a16:creationId xmlns:a16="http://schemas.microsoft.com/office/drawing/2014/main" id="{1356878F-AD6D-FEE3-7191-317D3AA1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88" y="1969722"/>
            <a:ext cx="3006249" cy="41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5" name="Прямоугольник 52">
            <a:extLst>
              <a:ext uri="{FF2B5EF4-FFF2-40B4-BE49-F238E27FC236}">
                <a16:creationId xmlns:a16="http://schemas.microsoft.com/office/drawing/2014/main" id="{D23DE4F7-7CA3-0E4E-DB3C-3962EB121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391036"/>
            <a:ext cx="403066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altLang="ru-RU" sz="1100" dirty="0">
                <a:solidFill>
                  <a:srgbClr val="000000"/>
                </a:solidFill>
                <a:latin typeface="IBM Plex Sans" panose="020B0503050203000203" pitchFamily="34" charset="0"/>
              </a:rPr>
              <a:t>Для нахождения </a:t>
            </a:r>
            <a:r>
              <a:rPr lang="en-US" altLang="ru-RU" sz="1100" i="1" dirty="0">
                <a:solidFill>
                  <a:srgbClr val="000000"/>
                </a:solidFill>
                <a:latin typeface="IBM Plex Sans" panose="020B0503050203000203" pitchFamily="34" charset="0"/>
              </a:rPr>
              <a:t>y</a:t>
            </a:r>
            <a:r>
              <a:rPr lang="en-US" altLang="ru-RU" sz="1100" i="1" baseline="-3000" dirty="0">
                <a:solidFill>
                  <a:srgbClr val="000000"/>
                </a:solidFill>
                <a:latin typeface="IBM Plex Sans" panose="020B0503050203000203" pitchFamily="34" charset="0"/>
              </a:rPr>
              <a:t>i</a:t>
            </a:r>
            <a:r>
              <a:rPr lang="ru-RU" altLang="ru-RU" sz="1100" i="1" baseline="-3000" dirty="0">
                <a:solidFill>
                  <a:srgbClr val="000000"/>
                </a:solidFill>
                <a:latin typeface="IBM Plex Sans" panose="020B0503050203000203" pitchFamily="34" charset="0"/>
              </a:rPr>
              <a:t>+1</a:t>
            </a:r>
            <a:r>
              <a:rPr lang="en-US" altLang="ru-RU" sz="1100" i="1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ru-RU" altLang="ru-RU" sz="1100" dirty="0">
                <a:solidFill>
                  <a:srgbClr val="000000"/>
                </a:solidFill>
                <a:latin typeface="IBM Plex Sans" panose="020B0503050203000203" pitchFamily="34" charset="0"/>
              </a:rPr>
              <a:t>необходимо вычислить 4 числа:</a:t>
            </a:r>
          </a:p>
        </p:txBody>
      </p:sp>
      <p:sp>
        <p:nvSpPr>
          <p:cNvPr id="2096" name="Прямоугольник 53">
            <a:extLst>
              <a:ext uri="{FF2B5EF4-FFF2-40B4-BE49-F238E27FC236}">
                <a16:creationId xmlns:a16="http://schemas.microsoft.com/office/drawing/2014/main" id="{63FC0ABB-5DE7-2C3A-188D-08C86CA5A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933" y="4199199"/>
            <a:ext cx="50787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altLang="ru-RU" sz="1100" dirty="0">
                <a:solidFill>
                  <a:srgbClr val="000000"/>
                </a:solidFill>
                <a:latin typeface="IBM Plex Sans" panose="020B0503050203000203" pitchFamily="34" charset="0"/>
              </a:rPr>
              <a:t>после воспользоваться формулой: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7" name="Объект 1">
                <a:extLst>
                  <a:ext uri="{FF2B5EF4-FFF2-40B4-BE49-F238E27FC236}">
                    <a16:creationId xmlns:a16="http://schemas.microsoft.com/office/drawing/2014/main" id="{8919C78F-88D7-83C4-4A2E-9F6FEB112847}"/>
                  </a:ext>
                </a:extLst>
              </p:cNvPr>
              <p:cNvSpPr txBox="1"/>
              <p:nvPr/>
            </p:nvSpPr>
            <p:spPr bwMode="auto">
              <a:xfrm>
                <a:off x="5475596" y="972409"/>
                <a:ext cx="2330152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ru-RU" sz="105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5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(0)=</m:t>
                    </m:r>
                    <m:sSub>
                      <m:sSubPr>
                        <m:ctrlP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050" i="1" dirty="0">
                    <a:solidFill>
                      <a:srgbClr val="000000"/>
                    </a:solidFill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∈[0;</m:t>
                    </m:r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sz="1050" dirty="0"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2097" name="Объект 1">
                <a:extLst>
                  <a:ext uri="{FF2B5EF4-FFF2-40B4-BE49-F238E27FC236}">
                    <a16:creationId xmlns:a16="http://schemas.microsoft.com/office/drawing/2014/main" id="{8919C78F-88D7-83C4-4A2E-9F6FEB112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5596" y="972409"/>
                <a:ext cx="2330152" cy="36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8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A600-DA7C-0A22-54AD-F649DD2E9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AA3071A-727E-A541-0BCD-24C6F148DD88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C6657F9-AD97-9BA8-31E2-1B75295CA22D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38EDCFA-3D64-6097-30BF-00E11B8315F1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9CD7404-6980-47A3-058E-88AC033BB075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5C89A47A-158E-20A5-24F6-7254F5CCC6F6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AF8DBF01-4F4F-1B8C-2C3E-2A8C193D7909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Recap: what does it mean to solve a differential equation numerically?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534A0BC9-6616-D7C1-CAF8-EC425F6226BB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pic>
        <p:nvPicPr>
          <p:cNvPr id="2087" name="Picture 3">
            <a:extLst>
              <a:ext uri="{FF2B5EF4-FFF2-40B4-BE49-F238E27FC236}">
                <a16:creationId xmlns:a16="http://schemas.microsoft.com/office/drawing/2014/main" id="{5062D48F-E9AD-786F-6D8A-DD14CF06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2" y="1010509"/>
            <a:ext cx="240117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" name="Picture 2">
            <a:extLst>
              <a:ext uri="{FF2B5EF4-FFF2-40B4-BE49-F238E27FC236}">
                <a16:creationId xmlns:a16="http://schemas.microsoft.com/office/drawing/2014/main" id="{A306791D-CA9F-7D24-E32F-1A1941901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412" y="1009701"/>
            <a:ext cx="240117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0" name="Picture 4">
            <a:extLst>
              <a:ext uri="{FF2B5EF4-FFF2-40B4-BE49-F238E27FC236}">
                <a16:creationId xmlns:a16="http://schemas.microsoft.com/office/drawing/2014/main" id="{4CB985EA-61BB-0966-EC2D-00439A17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91" y="987649"/>
            <a:ext cx="239960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19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E9FB8-0AB8-42AE-F9D8-2B386A28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FC8AC4C-BD94-7FD0-481C-BDB9FFBA0C37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07246CB-79C1-59FB-53A6-E6AECD45D2FA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4878BCE-EE13-3D52-1BD0-602A9E21871B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FAAD753-D6A7-D00F-C882-19132C4FA636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DB9417F6-6FC8-8634-9C14-726B273028CC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085" name="Заголовок 1">
            <a:extLst>
              <a:ext uri="{FF2B5EF4-FFF2-40B4-BE49-F238E27FC236}">
                <a16:creationId xmlns:a16="http://schemas.microsoft.com/office/drawing/2014/main" id="{A75461F5-9E3A-315A-2719-804CBC5A9320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Recap: classificatioin of differential equations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055A6E94-8350-02F8-A385-B08738A67101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CA3B01B-3642-8D88-0B9B-5E94F5501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350" y="996752"/>
            <a:ext cx="3543300" cy="261610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1050" b="1" dirty="0">
                <a:solidFill>
                  <a:srgbClr val="000000"/>
                </a:solidFill>
                <a:latin typeface="Arial" charset="0"/>
              </a:rPr>
              <a:t>Дифференциальные уравнения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FA27951-A76D-480E-EBB4-8C7890B94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86" y="1596613"/>
            <a:ext cx="1779287" cy="230832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По кол-ву н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з перем.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4" name="Соединительная линия уступом 5">
            <a:extLst>
              <a:ext uri="{FF2B5EF4-FFF2-40B4-BE49-F238E27FC236}">
                <a16:creationId xmlns:a16="http://schemas.microsoft.com/office/drawing/2014/main" id="{E934B519-D31F-D0D2-AAD7-58A6660E7B11}"/>
              </a:ext>
            </a:extLst>
          </p:cNvPr>
          <p:cNvCxnSpPr>
            <a:stCxn id="8" idx="2"/>
            <a:endCxn id="11" idx="0"/>
          </p:cNvCxnSpPr>
          <p:nvPr/>
        </p:nvCxnSpPr>
        <p:spPr bwMode="auto">
          <a:xfrm rot="5400000">
            <a:off x="2860490" y="-114898"/>
            <a:ext cx="338251" cy="30847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0">
            <a:extLst>
              <a:ext uri="{FF2B5EF4-FFF2-40B4-BE49-F238E27FC236}">
                <a16:creationId xmlns:a16="http://schemas.microsoft.com/office/drawing/2014/main" id="{61B09A88-B12A-3CB1-B334-A8D37E7F0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87" y="2393538"/>
            <a:ext cx="1079313" cy="523220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Обыкнов.</a:t>
            </a:r>
          </a:p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 диф.ур. (ОДУ)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:</a:t>
            </a:r>
            <a:endParaRPr lang="ru-RU" altLang="ru-RU" sz="9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/>
            <a:r>
              <a:rPr lang="en-US" altLang="ru-RU" sz="800" i="1" dirty="0">
                <a:solidFill>
                  <a:srgbClr val="000000"/>
                </a:solidFill>
                <a:latin typeface="Arial" charset="0"/>
              </a:rPr>
              <a:t>dy/dx=f(x,y)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8BA5457-DEE7-28BC-7FD1-03EEA58E6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618" y="3899253"/>
            <a:ext cx="1941513" cy="530915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Диф. ур-я</a:t>
            </a:r>
            <a:br>
              <a:rPr lang="ru-RU" altLang="ru-RU" sz="900" dirty="0">
                <a:solidFill>
                  <a:srgbClr val="000000"/>
                </a:solidFill>
                <a:latin typeface="Arial" charset="0"/>
              </a:rPr>
            </a:br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в частных производных (ДУЧП)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 algn="ctr" eaLnBrk="1" hangingPunct="1"/>
            <a:r>
              <a:rPr lang="ru-RU" altLang="ru-RU" sz="800" i="1" dirty="0">
                <a:solidFill>
                  <a:srgbClr val="000000"/>
                </a:solidFill>
                <a:latin typeface="Arial" charset="0"/>
              </a:rPr>
              <a:t>д</a:t>
            </a:r>
            <a:r>
              <a:rPr lang="en-US" altLang="ru-RU" sz="800" i="1" dirty="0">
                <a:solidFill>
                  <a:srgbClr val="000000"/>
                </a:solidFill>
                <a:latin typeface="Arial" charset="0"/>
              </a:rPr>
              <a:t>y/</a:t>
            </a:r>
            <a:r>
              <a:rPr lang="ru-RU" altLang="ru-RU" sz="800" i="1" dirty="0">
                <a:solidFill>
                  <a:srgbClr val="000000"/>
                </a:solidFill>
                <a:latin typeface="Arial" charset="0"/>
              </a:rPr>
              <a:t> д</a:t>
            </a:r>
            <a:r>
              <a:rPr lang="en-US" altLang="ru-RU" sz="800" i="1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ru-RU" altLang="ru-RU" sz="800" i="1" dirty="0">
                <a:solidFill>
                  <a:srgbClr val="000000"/>
                </a:solidFill>
                <a:latin typeface="Arial" charset="0"/>
              </a:rPr>
              <a:t> + д</a:t>
            </a:r>
            <a:r>
              <a:rPr lang="en-US" altLang="ru-RU" sz="800" i="1" dirty="0">
                <a:solidFill>
                  <a:srgbClr val="000000"/>
                </a:solidFill>
                <a:latin typeface="Arial" charset="0"/>
              </a:rPr>
              <a:t>y/</a:t>
            </a:r>
            <a:r>
              <a:rPr lang="ru-RU" altLang="ru-RU" sz="800" i="1" dirty="0">
                <a:solidFill>
                  <a:srgbClr val="000000"/>
                </a:solidFill>
                <a:latin typeface="Arial" charset="0"/>
              </a:rPr>
              <a:t> д</a:t>
            </a:r>
            <a:r>
              <a:rPr lang="en-US" altLang="ru-RU" sz="800" i="1" dirty="0">
                <a:solidFill>
                  <a:srgbClr val="000000"/>
                </a:solidFill>
                <a:latin typeface="Arial" charset="0"/>
              </a:rPr>
              <a:t>z =f(x,y,z)</a:t>
            </a:r>
            <a:r>
              <a:rPr lang="en-US" altLang="ru-RU" sz="1000" i="1" dirty="0">
                <a:solidFill>
                  <a:srgbClr val="000000"/>
                </a:solidFill>
                <a:latin typeface="Arial" charset="0"/>
              </a:rPr>
              <a:t>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7" name="Соединительная линия уступом 12">
            <a:extLst>
              <a:ext uri="{FF2B5EF4-FFF2-40B4-BE49-F238E27FC236}">
                <a16:creationId xmlns:a16="http://schemas.microsoft.com/office/drawing/2014/main" id="{E5FA44FC-D957-D888-DE80-CE0A768FB192}"/>
              </a:ext>
            </a:extLst>
          </p:cNvPr>
          <p:cNvCxnSpPr>
            <a:stCxn id="11" idx="2"/>
            <a:endCxn id="15" idx="0"/>
          </p:cNvCxnSpPr>
          <p:nvPr/>
        </p:nvCxnSpPr>
        <p:spPr bwMode="auto">
          <a:xfrm rot="5400000">
            <a:off x="1029191" y="1935498"/>
            <a:ext cx="566093" cy="3499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Соединительная линия уступом 15">
            <a:extLst>
              <a:ext uri="{FF2B5EF4-FFF2-40B4-BE49-F238E27FC236}">
                <a16:creationId xmlns:a16="http://schemas.microsoft.com/office/drawing/2014/main" id="{92CC4EB6-4699-6BF9-91E9-62C79A4C53F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 bwMode="auto">
          <a:xfrm rot="16200000" flipH="1">
            <a:off x="629898" y="2684776"/>
            <a:ext cx="2071808" cy="357145"/>
          </a:xfrm>
          <a:prstGeom prst="bentConnector3">
            <a:avLst>
              <a:gd name="adj1" fmla="val 13588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585F59-94F6-8076-952D-9823BCE63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963" y="1588676"/>
            <a:ext cx="1949450" cy="369332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По старшей</a:t>
            </a:r>
            <a:br>
              <a:rPr lang="ru-RU" altLang="ru-RU" sz="900" dirty="0">
                <a:solidFill>
                  <a:srgbClr val="000000"/>
                </a:solidFill>
                <a:latin typeface="Arial" charset="0"/>
              </a:rPr>
            </a:br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 степени произв.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0" name="Соединительная линия уступом 25">
            <a:extLst>
              <a:ext uri="{FF2B5EF4-FFF2-40B4-BE49-F238E27FC236}">
                <a16:creationId xmlns:a16="http://schemas.microsoft.com/office/drawing/2014/main" id="{63B8C8A0-99D9-12E7-7935-8FDBD4074B74}"/>
              </a:ext>
            </a:extLst>
          </p:cNvPr>
          <p:cNvCxnSpPr>
            <a:stCxn id="8" idx="2"/>
            <a:endCxn id="19" idx="0"/>
          </p:cNvCxnSpPr>
          <p:nvPr/>
        </p:nvCxnSpPr>
        <p:spPr bwMode="auto">
          <a:xfrm rot="5400000">
            <a:off x="3887187" y="903863"/>
            <a:ext cx="330314" cy="10393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8">
            <a:extLst>
              <a:ext uri="{FF2B5EF4-FFF2-40B4-BE49-F238E27FC236}">
                <a16:creationId xmlns:a16="http://schemas.microsoft.com/office/drawing/2014/main" id="{14A24183-BA7F-7F05-4129-66C8BB14D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551" y="2407826"/>
            <a:ext cx="1482724" cy="384721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го порядка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:</a:t>
            </a:r>
            <a:endParaRPr lang="ru-RU" altLang="ru-RU" sz="9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/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=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f(x,y)</a:t>
            </a:r>
            <a:r>
              <a:rPr lang="en-US" altLang="ru-RU" sz="1000" i="1" dirty="0">
                <a:solidFill>
                  <a:srgbClr val="000000"/>
                </a:solidFill>
                <a:latin typeface="Arial" charset="0"/>
              </a:rPr>
              <a:t>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EB598A19-E989-B103-1DF8-BF52411B6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204" y="3322172"/>
            <a:ext cx="1949450" cy="384721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n-</a:t>
            </a:r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го порядка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:</a:t>
            </a:r>
            <a:endParaRPr lang="ru-RU" altLang="ru-RU" sz="9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/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baseline="60000" dirty="0">
                <a:solidFill>
                  <a:srgbClr val="000000"/>
                </a:solidFill>
                <a:latin typeface="Arial" charset="0"/>
              </a:rPr>
              <a:t>(n)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=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f(x,y, 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,</a:t>
            </a:r>
            <a:r>
              <a:rPr lang="en-US" altLang="ru-RU" sz="10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ru-RU" altLang="ru-RU" sz="10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1000" i="1" baseline="60000" dirty="0">
                <a:solidFill>
                  <a:srgbClr val="000000"/>
                </a:solidFill>
                <a:latin typeface="Arial" charset="0"/>
              </a:rPr>
              <a:t>/ /</a:t>
            </a:r>
            <a:r>
              <a:rPr lang="ru-RU" altLang="ru-RU" sz="1000" i="1" dirty="0">
                <a:solidFill>
                  <a:srgbClr val="000000"/>
                </a:solidFill>
                <a:latin typeface="Arial" charset="0"/>
              </a:rPr>
              <a:t>,…,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 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altLang="ru-RU" sz="900" i="1" baseline="60000" dirty="0">
                <a:solidFill>
                  <a:srgbClr val="000000"/>
                </a:solidFill>
                <a:latin typeface="Arial" charset="0"/>
              </a:rPr>
              <a:t>n-1)</a:t>
            </a:r>
            <a:r>
              <a:rPr lang="en-US" altLang="ru-RU" sz="900" dirty="0">
                <a:solidFill>
                  <a:srgbClr val="000000"/>
                </a:solidFill>
                <a:latin typeface="Arial" charset="0"/>
              </a:rPr>
              <a:t>).</a:t>
            </a:r>
            <a:endParaRPr lang="ru-RU" altLang="ru-RU" sz="90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3" name="Соединительная линия уступом 30">
            <a:extLst>
              <a:ext uri="{FF2B5EF4-FFF2-40B4-BE49-F238E27FC236}">
                <a16:creationId xmlns:a16="http://schemas.microsoft.com/office/drawing/2014/main" id="{CCB0F2FF-A552-F2DC-E72E-D10A057CD6E4}"/>
              </a:ext>
            </a:extLst>
          </p:cNvPr>
          <p:cNvCxnSpPr>
            <a:stCxn id="19" idx="2"/>
            <a:endCxn id="21" idx="0"/>
          </p:cNvCxnSpPr>
          <p:nvPr/>
        </p:nvCxnSpPr>
        <p:spPr bwMode="auto">
          <a:xfrm rot="5400000">
            <a:off x="3001392" y="1876530"/>
            <a:ext cx="449818" cy="6127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Соединительная линия уступом 31">
            <a:extLst>
              <a:ext uri="{FF2B5EF4-FFF2-40B4-BE49-F238E27FC236}">
                <a16:creationId xmlns:a16="http://schemas.microsoft.com/office/drawing/2014/main" id="{D27D961D-B308-9827-7989-52984C046CBA}"/>
              </a:ext>
            </a:extLst>
          </p:cNvPr>
          <p:cNvCxnSpPr>
            <a:stCxn id="19" idx="2"/>
            <a:endCxn id="22" idx="0"/>
          </p:cNvCxnSpPr>
          <p:nvPr/>
        </p:nvCxnSpPr>
        <p:spPr bwMode="auto">
          <a:xfrm rot="16200000" flipH="1">
            <a:off x="2933726" y="2556969"/>
            <a:ext cx="1364164" cy="166241"/>
          </a:xfrm>
          <a:prstGeom prst="bentConnector3">
            <a:avLst>
              <a:gd name="adj1" fmla="val 16485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61">
            <a:extLst>
              <a:ext uri="{FF2B5EF4-FFF2-40B4-BE49-F238E27FC236}">
                <a16:creationId xmlns:a16="http://schemas.microsoft.com/office/drawing/2014/main" id="{DD8AAD0B-928D-B4C5-D9F6-0013950F7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663" y="1596613"/>
            <a:ext cx="1949450" cy="369332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Линейные / нелинейные</a:t>
            </a:r>
          </a:p>
          <a:p>
            <a:pPr algn="ctr" eaLnBrk="1" hangingPunct="1"/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g(y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)=f(x,y);</a:t>
            </a:r>
            <a:endParaRPr lang="ru-RU" altLang="ru-RU" sz="9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Box 62">
            <a:extLst>
              <a:ext uri="{FF2B5EF4-FFF2-40B4-BE49-F238E27FC236}">
                <a16:creationId xmlns:a16="http://schemas.microsoft.com/office/drawing/2014/main" id="{E53152AA-880F-8825-EBEE-F98EB9E0D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8363" y="1596613"/>
            <a:ext cx="1587127" cy="369332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Однородные/ неоднородные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" name="Соединительная линия уступом 63">
            <a:extLst>
              <a:ext uri="{FF2B5EF4-FFF2-40B4-BE49-F238E27FC236}">
                <a16:creationId xmlns:a16="http://schemas.microsoft.com/office/drawing/2014/main" id="{5F0C88D8-662A-FE1B-1744-5C63175D6925}"/>
              </a:ext>
            </a:extLst>
          </p:cNvPr>
          <p:cNvCxnSpPr>
            <a:stCxn id="8" idx="2"/>
            <a:endCxn id="25" idx="0"/>
          </p:cNvCxnSpPr>
          <p:nvPr/>
        </p:nvCxnSpPr>
        <p:spPr bwMode="auto">
          <a:xfrm rot="16200000" flipH="1">
            <a:off x="4969069" y="861293"/>
            <a:ext cx="338251" cy="11323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Соединительная линия уступом 66">
            <a:extLst>
              <a:ext uri="{FF2B5EF4-FFF2-40B4-BE49-F238E27FC236}">
                <a16:creationId xmlns:a16="http://schemas.microsoft.com/office/drawing/2014/main" id="{D1592CD6-7B40-26C8-D9EA-7A51489D7875}"/>
              </a:ext>
            </a:extLst>
          </p:cNvPr>
          <p:cNvCxnSpPr>
            <a:stCxn id="8" idx="2"/>
            <a:endCxn id="26" idx="0"/>
          </p:cNvCxnSpPr>
          <p:nvPr/>
        </p:nvCxnSpPr>
        <p:spPr bwMode="auto">
          <a:xfrm rot="16200000" flipH="1">
            <a:off x="6027838" y="-197477"/>
            <a:ext cx="338251" cy="324992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69">
            <a:extLst>
              <a:ext uri="{FF2B5EF4-FFF2-40B4-BE49-F238E27FC236}">
                <a16:creationId xmlns:a16="http://schemas.microsoft.com/office/drawing/2014/main" id="{1887FE9E-F0DC-29C5-817D-32FB917F3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688" y="2607837"/>
            <a:ext cx="1381924" cy="507831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Линейные:</a:t>
            </a:r>
          </a:p>
          <a:p>
            <a:pPr algn="ctr" eaLnBrk="1" hangingPunct="1"/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g(y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,y)=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f(x), 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если</a:t>
            </a:r>
          </a:p>
          <a:p>
            <a:pPr algn="ctr" eaLnBrk="1" hangingPunct="1"/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g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– лин. ф-я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,у.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30" name="Соединительная линия уступом 70">
            <a:extLst>
              <a:ext uri="{FF2B5EF4-FFF2-40B4-BE49-F238E27FC236}">
                <a16:creationId xmlns:a16="http://schemas.microsoft.com/office/drawing/2014/main" id="{726C1B33-F804-DE65-DC44-FFBAE521A61C}"/>
              </a:ext>
            </a:extLst>
          </p:cNvPr>
          <p:cNvCxnSpPr>
            <a:stCxn id="25" idx="2"/>
            <a:endCxn id="29" idx="0"/>
          </p:cNvCxnSpPr>
          <p:nvPr/>
        </p:nvCxnSpPr>
        <p:spPr bwMode="auto">
          <a:xfrm rot="5400000">
            <a:off x="4973073" y="1876522"/>
            <a:ext cx="641892" cy="82073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74">
            <a:extLst>
              <a:ext uri="{FF2B5EF4-FFF2-40B4-BE49-F238E27FC236}">
                <a16:creationId xmlns:a16="http://schemas.microsoft.com/office/drawing/2014/main" id="{322F57D8-0105-FEC5-A026-32E6D3CED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214" y="3665126"/>
            <a:ext cx="1625599" cy="553998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r>
              <a:rPr lang="ru-RU" altLang="ru-RU" sz="1000">
                <a:solidFill>
                  <a:srgbClr val="000000"/>
                </a:solidFill>
                <a:latin typeface="Arial" charset="0"/>
              </a:rPr>
              <a:t>Нелинейные:</a:t>
            </a:r>
          </a:p>
          <a:p>
            <a:pPr algn="ctr" eaLnBrk="1" hangingPunct="1"/>
            <a:r>
              <a:rPr lang="en-US" altLang="ru-RU" sz="1000" i="1">
                <a:solidFill>
                  <a:srgbClr val="000000"/>
                </a:solidFill>
                <a:latin typeface="Arial" charset="0"/>
              </a:rPr>
              <a:t>g(y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1000" i="1" baseline="6000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1000" i="1">
                <a:solidFill>
                  <a:srgbClr val="000000"/>
                </a:solidFill>
                <a:latin typeface="Arial" charset="0"/>
              </a:rPr>
              <a:t>,y)=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1000" i="1">
                <a:solidFill>
                  <a:srgbClr val="000000"/>
                </a:solidFill>
                <a:latin typeface="Arial" charset="0"/>
              </a:rPr>
              <a:t>f(x), 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если</a:t>
            </a:r>
          </a:p>
          <a:p>
            <a:pPr algn="ctr" eaLnBrk="1" hangingPunct="1"/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1000" i="1">
                <a:solidFill>
                  <a:srgbClr val="000000"/>
                </a:solidFill>
                <a:latin typeface="Arial" charset="0"/>
              </a:rPr>
              <a:t>g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 – нелин. ф-я </a:t>
            </a:r>
            <a:r>
              <a:rPr lang="en-US" altLang="ru-RU" sz="1000" i="1">
                <a:solidFill>
                  <a:srgbClr val="000000"/>
                </a:solidFill>
                <a:latin typeface="Arial" charset="0"/>
              </a:rPr>
              <a:t>y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1000" i="1" baseline="6000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1000" i="1">
                <a:solidFill>
                  <a:srgbClr val="000000"/>
                </a:solidFill>
                <a:latin typeface="Arial" charset="0"/>
              </a:rPr>
              <a:t>,у.</a:t>
            </a:r>
            <a:endParaRPr lang="ru-RU" altLang="ru-RU" sz="1000" b="1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080" name="Соединительная линия уступом 75">
            <a:extLst>
              <a:ext uri="{FF2B5EF4-FFF2-40B4-BE49-F238E27FC236}">
                <a16:creationId xmlns:a16="http://schemas.microsoft.com/office/drawing/2014/main" id="{69105C64-A335-1D77-31D9-650AE6C4522F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 bwMode="auto">
          <a:xfrm rot="16200000" flipH="1">
            <a:off x="5005611" y="2664722"/>
            <a:ext cx="1699181" cy="301626"/>
          </a:xfrm>
          <a:prstGeom prst="bentConnector3">
            <a:avLst>
              <a:gd name="adj1" fmla="val 18608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81" name="TextBox 79">
            <a:extLst>
              <a:ext uri="{FF2B5EF4-FFF2-40B4-BE49-F238E27FC236}">
                <a16:creationId xmlns:a16="http://schemas.microsoft.com/office/drawing/2014/main" id="{1BE98434-4C4A-5450-0526-1AC95A64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813" y="2642776"/>
            <a:ext cx="1024687" cy="507831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endParaRPr lang="ru-RU" altLang="ru-RU" sz="9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Однородные:</a:t>
            </a:r>
          </a:p>
          <a:p>
            <a:pPr algn="ctr" eaLnBrk="1" hangingPunct="1"/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g(y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,y)=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0.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082" name="Соединительная линия уступом 80">
            <a:extLst>
              <a:ext uri="{FF2B5EF4-FFF2-40B4-BE49-F238E27FC236}">
                <a16:creationId xmlns:a16="http://schemas.microsoft.com/office/drawing/2014/main" id="{2384D671-6E6C-CFE9-86B3-FCBB3BFF363C}"/>
              </a:ext>
            </a:extLst>
          </p:cNvPr>
          <p:cNvCxnSpPr>
            <a:stCxn id="26" idx="2"/>
            <a:endCxn id="2081" idx="0"/>
          </p:cNvCxnSpPr>
          <p:nvPr/>
        </p:nvCxnSpPr>
        <p:spPr bwMode="auto">
          <a:xfrm rot="5400000">
            <a:off x="7238127" y="2058975"/>
            <a:ext cx="676831" cy="4907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83" name="TextBox 83">
            <a:extLst>
              <a:ext uri="{FF2B5EF4-FFF2-40B4-BE49-F238E27FC236}">
                <a16:creationId xmlns:a16="http://schemas.microsoft.com/office/drawing/2014/main" id="{EE3002AF-C485-4369-3310-30ED31B8B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39" y="3665126"/>
            <a:ext cx="1024687" cy="507831"/>
          </a:xfrm>
          <a:prstGeom prst="rect">
            <a:avLst/>
          </a:prstGeom>
          <a:noFill/>
          <a:ln w="25400">
            <a:solidFill>
              <a:srgbClr val="40BA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algn="ctr" eaLnBrk="1" hangingPunct="1"/>
            <a:endParaRPr lang="ru-RU" altLang="ru-RU" sz="900" dirty="0">
              <a:solidFill>
                <a:srgbClr val="000000"/>
              </a:solidFill>
              <a:latin typeface="Arial" charset="0"/>
            </a:endParaRPr>
          </a:p>
          <a:p>
            <a:pPr algn="ctr" eaLnBrk="1" hangingPunct="1"/>
            <a:r>
              <a:rPr lang="ru-RU" altLang="ru-RU" sz="900" dirty="0">
                <a:solidFill>
                  <a:srgbClr val="000000"/>
                </a:solidFill>
                <a:latin typeface="Arial" charset="0"/>
              </a:rPr>
              <a:t>Неоднородные:</a:t>
            </a:r>
          </a:p>
          <a:p>
            <a:pPr algn="ctr" eaLnBrk="1" hangingPunct="1"/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g(y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ru-RU" altLang="ru-RU" sz="900" i="1" baseline="60000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ru-RU" sz="900" i="1" dirty="0">
                <a:solidFill>
                  <a:srgbClr val="000000"/>
                </a:solidFill>
                <a:latin typeface="Arial" charset="0"/>
              </a:rPr>
              <a:t>,y)=f(x)</a:t>
            </a:r>
            <a:r>
              <a:rPr lang="ru-RU" altLang="ru-RU" sz="900" i="1" dirty="0">
                <a:solidFill>
                  <a:srgbClr val="000000"/>
                </a:solidFill>
                <a:latin typeface="Arial" charset="0"/>
              </a:rPr>
              <a:t>.</a:t>
            </a:r>
            <a:endParaRPr lang="ru-RU" altLang="ru-RU" sz="900" b="1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084" name="Соединительная линия уступом 84">
            <a:extLst>
              <a:ext uri="{FF2B5EF4-FFF2-40B4-BE49-F238E27FC236}">
                <a16:creationId xmlns:a16="http://schemas.microsoft.com/office/drawing/2014/main" id="{C18D54A5-25F6-3D73-FB0B-134DB1743D70}"/>
              </a:ext>
            </a:extLst>
          </p:cNvPr>
          <p:cNvCxnSpPr>
            <a:stCxn id="26" idx="2"/>
            <a:endCxn id="2083" idx="0"/>
          </p:cNvCxnSpPr>
          <p:nvPr/>
        </p:nvCxnSpPr>
        <p:spPr bwMode="auto">
          <a:xfrm rot="16200000" flipH="1">
            <a:off x="7100015" y="2687857"/>
            <a:ext cx="1699181" cy="255356"/>
          </a:xfrm>
          <a:prstGeom prst="bentConnector3">
            <a:avLst>
              <a:gd name="adj1" fmla="val 19954"/>
            </a:avLst>
          </a:prstGeom>
          <a:solidFill>
            <a:schemeClr val="accent1"/>
          </a:solidFill>
          <a:ln w="25400" cap="flat" cmpd="sng" algn="ctr">
            <a:solidFill>
              <a:srgbClr val="40BA2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98" name="Прямая со стрелкой 2097">
            <a:extLst>
              <a:ext uri="{FF2B5EF4-FFF2-40B4-BE49-F238E27FC236}">
                <a16:creationId xmlns:a16="http://schemas.microsoft.com/office/drawing/2014/main" id="{E47851CD-916F-8A62-12CC-18ADB6672636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flipH="1">
            <a:off x="1381468" y="4430168"/>
            <a:ext cx="462907" cy="1656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9" name="Прямая со стрелкой 6">
            <a:extLst>
              <a:ext uri="{FF2B5EF4-FFF2-40B4-BE49-F238E27FC236}">
                <a16:creationId xmlns:a16="http://schemas.microsoft.com/office/drawing/2014/main" id="{03696E05-B0FE-E955-9007-4EC1A265173E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>
            <a:off x="1844375" y="4430168"/>
            <a:ext cx="0" cy="28029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0" name="Прямая со стрелкой 8">
            <a:extLst>
              <a:ext uri="{FF2B5EF4-FFF2-40B4-BE49-F238E27FC236}">
                <a16:creationId xmlns:a16="http://schemas.microsoft.com/office/drawing/2014/main" id="{7CAADAE9-5910-9B4A-40AC-8E9C6087121B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>
            <a:off x="1844375" y="4430168"/>
            <a:ext cx="507850" cy="16564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089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animBg="1"/>
      <p:bldP spid="29" grpId="0" animBg="1"/>
      <p:bldP spid="31" grpId="0" animBg="1"/>
      <p:bldP spid="2081" grpId="0" animBg="1"/>
      <p:bldP spid="20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5168-A3F7-34F8-6D4F-843DE655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DF2D421-005E-0E0F-4D3B-4E1D99481FE6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208DEF3-99F7-8EE5-9BE7-3B7062277231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E643403-67E2-7B09-00E4-C2E905D41E94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88E2FA0F-D1E8-C391-521A-4E570465375F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BF82C97B-011F-3773-71CF-AC226E3F14F9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5204DB0C-2D83-46D2-36C2-AC2F864D4AD2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474A2E1-E05B-A5F0-FC49-FAB01AE0C4C4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CAE-systems </a:t>
            </a:r>
            <a:r>
              <a:rPr lang="en-US" sz="1800" dirty="0">
                <a:solidFill>
                  <a:schemeClr val="bg1"/>
                </a:solidFill>
              </a:rPr>
              <a:t>vs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machine learning 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E0ADA7-D25E-5A0F-362E-EA64D731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597" y="1609658"/>
            <a:ext cx="3572330" cy="1384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B13B5-99C5-BC90-E3FE-19C7087E3598}"/>
              </a:ext>
            </a:extLst>
          </p:cNvPr>
          <p:cNvSpPr txBox="1"/>
          <p:nvPr/>
        </p:nvSpPr>
        <p:spPr>
          <a:xfrm>
            <a:off x="5137596" y="4602237"/>
            <a:ext cx="34626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N. </a:t>
            </a:r>
            <a:r>
              <a:rPr lang="en-US" sz="9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Thuerey</a:t>
            </a:r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et al. </a:t>
            </a:r>
            <a:r>
              <a:rPr lang="en-US" sz="9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Physics-based Deep Learning </a:t>
            </a:r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 WWW, 2021</a:t>
            </a:r>
            <a:endParaRPr lang="ru-RU" sz="900" dirty="0"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08A9D8-2655-E435-7737-8524D6A392F7}"/>
              </a:ext>
            </a:extLst>
          </p:cNvPr>
          <p:cNvSpPr/>
          <p:nvPr/>
        </p:nvSpPr>
        <p:spPr>
          <a:xfrm>
            <a:off x="620448" y="881238"/>
            <a:ext cx="3951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hysics and CAE-systems</a:t>
            </a:r>
            <a:endParaRPr lang="ru-RU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BD0675-92D4-22D1-ED1D-73F2301D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1355450"/>
            <a:ext cx="3995645" cy="19655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642103-7999-8A80-B223-D5F717338719}"/>
              </a:ext>
            </a:extLst>
          </p:cNvPr>
          <p:cNvSpPr txBox="1"/>
          <p:nvPr/>
        </p:nvSpPr>
        <p:spPr>
          <a:xfrm>
            <a:off x="606039" y="4602163"/>
            <a:ext cx="178593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t-EE" sz="900" dirty="0">
                <a:hlinkClick r:id="rId5"/>
              </a:rPr>
              <a:t>Ansys Fluent</a:t>
            </a:r>
            <a:endParaRPr lang="ru-RU" sz="9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421E17-A775-367C-2912-BF9DFFA445F8}"/>
              </a:ext>
            </a:extLst>
          </p:cNvPr>
          <p:cNvSpPr/>
          <p:nvPr/>
        </p:nvSpPr>
        <p:spPr>
          <a:xfrm>
            <a:off x="5689600" y="881089"/>
            <a:ext cx="247577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</a:t>
            </a: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achine learning</a:t>
            </a:r>
            <a:endParaRPr lang="ru-RU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Облачко с текстом: прямоугольное со скругленными углами 19">
            <a:extLst>
              <a:ext uri="{FF2B5EF4-FFF2-40B4-BE49-F238E27FC236}">
                <a16:creationId xmlns:a16="http://schemas.microsoft.com/office/drawing/2014/main" id="{F9699D09-AED1-F689-E864-756405B97BF8}"/>
              </a:ext>
            </a:extLst>
          </p:cNvPr>
          <p:cNvSpPr/>
          <p:nvPr/>
        </p:nvSpPr>
        <p:spPr>
          <a:xfrm>
            <a:off x="2948917" y="3440330"/>
            <a:ext cx="2543833" cy="1005456"/>
          </a:xfrm>
          <a:prstGeom prst="wedgeRoundRectCallout">
            <a:avLst>
              <a:gd name="adj1" fmla="val -82276"/>
              <a:gd name="adj2" fmla="val 152"/>
              <a:gd name="adj3" fmla="val 16667"/>
            </a:avLst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7DBA4A"/>
                </a:solidFill>
              </a:rPr>
              <a:t>+ Prospects:</a:t>
            </a:r>
          </a:p>
          <a:p>
            <a:r>
              <a:rPr lang="en-US" dirty="0">
                <a:solidFill>
                  <a:schemeClr val="tx1"/>
                </a:solidFill>
              </a:rPr>
              <a:t>almost any problem can be solved;</a:t>
            </a:r>
          </a:p>
          <a:p>
            <a:r>
              <a:rPr lang="en-US" dirty="0">
                <a:solidFill>
                  <a:srgbClr val="C4301E"/>
                </a:solidFill>
              </a:rPr>
              <a:t>- </a:t>
            </a:r>
            <a:r>
              <a:rPr lang="en-US" sz="1600" dirty="0">
                <a:solidFill>
                  <a:srgbClr val="C4301E"/>
                </a:solidFill>
              </a:rPr>
              <a:t>Limitations:</a:t>
            </a:r>
          </a:p>
          <a:p>
            <a:r>
              <a:rPr lang="en-US" dirty="0">
                <a:solidFill>
                  <a:schemeClr val="tx1"/>
                </a:solidFill>
              </a:rPr>
              <a:t>the software is expensive;</a:t>
            </a:r>
          </a:p>
          <a:p>
            <a:r>
              <a:rPr lang="en-US" dirty="0">
                <a:solidFill>
                  <a:schemeClr val="tx1"/>
                </a:solidFill>
              </a:rPr>
              <a:t>it is hard to use and verify the obtained results.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422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EF85D-30D1-DBBD-9947-E9533709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A68A92E-49CA-186B-1CDD-F598280E285C}"/>
              </a:ext>
            </a:extLst>
          </p:cNvPr>
          <p:cNvGrpSpPr/>
          <p:nvPr/>
        </p:nvGrpSpPr>
        <p:grpSpPr>
          <a:xfrm>
            <a:off x="8414427" y="204960"/>
            <a:ext cx="201063" cy="201075"/>
            <a:chOff x="1530350" y="3059906"/>
            <a:chExt cx="273827" cy="27384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CAE1B61-8164-E47C-338B-52C9D700ACD1}"/>
                </a:ext>
              </a:extLst>
            </p:cNvPr>
            <p:cNvSpPr/>
            <p:nvPr/>
          </p:nvSpPr>
          <p:spPr>
            <a:xfrm>
              <a:off x="1530350" y="3059906"/>
              <a:ext cx="74712" cy="74751"/>
            </a:xfrm>
            <a:custGeom>
              <a:avLst/>
              <a:gdLst>
                <a:gd name="connsiteX0" fmla="*/ 74713 w 74712"/>
                <a:gd name="connsiteY0" fmla="*/ 0 h 74751"/>
                <a:gd name="connsiteX1" fmla="*/ 0 w 74712"/>
                <a:gd name="connsiteY1" fmla="*/ 0 h 74751"/>
                <a:gd name="connsiteX2" fmla="*/ 0 w 74712"/>
                <a:gd name="connsiteY2" fmla="*/ 74752 h 74751"/>
                <a:gd name="connsiteX3" fmla="*/ 74713 w 74712"/>
                <a:gd name="connsiteY3" fmla="*/ 74752 h 74751"/>
                <a:gd name="connsiteX4" fmla="*/ 74713 w 74712"/>
                <a:gd name="connsiteY4" fmla="*/ 0 h 7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74751">
                  <a:moveTo>
                    <a:pt x="74713" y="0"/>
                  </a:moveTo>
                  <a:lnTo>
                    <a:pt x="0" y="0"/>
                  </a:lnTo>
                  <a:lnTo>
                    <a:pt x="0" y="74752"/>
                  </a:lnTo>
                  <a:lnTo>
                    <a:pt x="74713" y="74752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7DE5E64A-6877-8496-C0F3-71E36AE6C1A5}"/>
                </a:ext>
              </a:extLst>
            </p:cNvPr>
            <p:cNvSpPr/>
            <p:nvPr/>
          </p:nvSpPr>
          <p:spPr>
            <a:xfrm>
              <a:off x="1629907" y="3059906"/>
              <a:ext cx="174270" cy="273844"/>
            </a:xfrm>
            <a:custGeom>
              <a:avLst/>
              <a:gdLst>
                <a:gd name="connsiteX0" fmla="*/ 174270 w 174270"/>
                <a:gd name="connsiteY0" fmla="*/ 0 h 273844"/>
                <a:gd name="connsiteX1" fmla="*/ 99582 w 174270"/>
                <a:gd name="connsiteY1" fmla="*/ 0 h 273844"/>
                <a:gd name="connsiteX2" fmla="*/ 99582 w 174270"/>
                <a:gd name="connsiteY2" fmla="*/ 199117 h 273844"/>
                <a:gd name="connsiteX3" fmla="*/ 74688 w 174270"/>
                <a:gd name="connsiteY3" fmla="*/ 199117 h 273844"/>
                <a:gd name="connsiteX4" fmla="*/ 74688 w 174270"/>
                <a:gd name="connsiteY4" fmla="*/ 0 h 273844"/>
                <a:gd name="connsiteX5" fmla="*/ 0 w 174270"/>
                <a:gd name="connsiteY5" fmla="*/ 0 h 273844"/>
                <a:gd name="connsiteX6" fmla="*/ 0 w 174270"/>
                <a:gd name="connsiteY6" fmla="*/ 273818 h 273844"/>
                <a:gd name="connsiteX7" fmla="*/ 62214 w 174270"/>
                <a:gd name="connsiteY7" fmla="*/ 273818 h 273844"/>
                <a:gd name="connsiteX8" fmla="*/ 62214 w 174270"/>
                <a:gd name="connsiteY8" fmla="*/ 273844 h 273844"/>
                <a:gd name="connsiteX9" fmla="*/ 136927 w 174270"/>
                <a:gd name="connsiteY9" fmla="*/ 273844 h 273844"/>
                <a:gd name="connsiteX10" fmla="*/ 136927 w 174270"/>
                <a:gd name="connsiteY10" fmla="*/ 273818 h 273844"/>
                <a:gd name="connsiteX11" fmla="*/ 174270 w 174270"/>
                <a:gd name="connsiteY11" fmla="*/ 273818 h 273844"/>
                <a:gd name="connsiteX12" fmla="*/ 174270 w 174270"/>
                <a:gd name="connsiteY12" fmla="*/ 0 h 27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270" h="273844">
                  <a:moveTo>
                    <a:pt x="174270" y="0"/>
                  </a:moveTo>
                  <a:lnTo>
                    <a:pt x="99582" y="0"/>
                  </a:lnTo>
                  <a:lnTo>
                    <a:pt x="99582" y="199117"/>
                  </a:lnTo>
                  <a:lnTo>
                    <a:pt x="74688" y="199117"/>
                  </a:lnTo>
                  <a:lnTo>
                    <a:pt x="74688" y="0"/>
                  </a:lnTo>
                  <a:lnTo>
                    <a:pt x="0" y="0"/>
                  </a:lnTo>
                  <a:lnTo>
                    <a:pt x="0" y="273818"/>
                  </a:lnTo>
                  <a:lnTo>
                    <a:pt x="62214" y="273818"/>
                  </a:lnTo>
                  <a:lnTo>
                    <a:pt x="62214" y="273844"/>
                  </a:lnTo>
                  <a:lnTo>
                    <a:pt x="136927" y="273844"/>
                  </a:lnTo>
                  <a:lnTo>
                    <a:pt x="136927" y="273818"/>
                  </a:lnTo>
                  <a:lnTo>
                    <a:pt x="174270" y="273818"/>
                  </a:lnTo>
                  <a:lnTo>
                    <a:pt x="174270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6F2476-8881-8F74-A4C6-A76D762B81FC}"/>
                </a:ext>
              </a:extLst>
            </p:cNvPr>
            <p:cNvSpPr/>
            <p:nvPr/>
          </p:nvSpPr>
          <p:spPr>
            <a:xfrm>
              <a:off x="1530350" y="3159439"/>
              <a:ext cx="74712" cy="174284"/>
            </a:xfrm>
            <a:custGeom>
              <a:avLst/>
              <a:gdLst>
                <a:gd name="connsiteX0" fmla="*/ 74713 w 74712"/>
                <a:gd name="connsiteY0" fmla="*/ 0 h 174284"/>
                <a:gd name="connsiteX1" fmla="*/ 0 w 74712"/>
                <a:gd name="connsiteY1" fmla="*/ 0 h 174284"/>
                <a:gd name="connsiteX2" fmla="*/ 0 w 74712"/>
                <a:gd name="connsiteY2" fmla="*/ 174285 h 174284"/>
                <a:gd name="connsiteX3" fmla="*/ 74713 w 74712"/>
                <a:gd name="connsiteY3" fmla="*/ 174285 h 174284"/>
                <a:gd name="connsiteX4" fmla="*/ 74713 w 74712"/>
                <a:gd name="connsiteY4" fmla="*/ 0 h 17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12" h="174284">
                  <a:moveTo>
                    <a:pt x="74713" y="0"/>
                  </a:moveTo>
                  <a:lnTo>
                    <a:pt x="0" y="0"/>
                  </a:lnTo>
                  <a:lnTo>
                    <a:pt x="0" y="174285"/>
                  </a:lnTo>
                  <a:lnTo>
                    <a:pt x="74713" y="174285"/>
                  </a:lnTo>
                  <a:lnTo>
                    <a:pt x="74713" y="0"/>
                  </a:lnTo>
                  <a:close/>
                </a:path>
              </a:pathLst>
            </a:custGeom>
            <a:solidFill>
              <a:srgbClr val="40BA21"/>
            </a:solidFill>
            <a:ln w="16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16">
            <a:extLst>
              <a:ext uri="{FF2B5EF4-FFF2-40B4-BE49-F238E27FC236}">
                <a16:creationId xmlns:a16="http://schemas.microsoft.com/office/drawing/2014/main" id="{ACA361A6-5C42-57F3-8121-085CA5F489D8}"/>
              </a:ext>
            </a:extLst>
          </p:cNvPr>
          <p:cNvSpPr txBox="1">
            <a:spLocks/>
          </p:cNvSpPr>
          <p:nvPr/>
        </p:nvSpPr>
        <p:spPr>
          <a:xfrm>
            <a:off x="6533015" y="4631753"/>
            <a:ext cx="2057400" cy="273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8937" rtl="0" eaLnBrk="1" latinLnBrk="0" hangingPunct="1">
              <a:defRPr sz="728" b="0" i="0" kern="1200">
                <a:solidFill>
                  <a:srgbClr val="808080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22946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8937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406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875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7343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6812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6281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35749" algn="l" defTabSz="458937" rtl="0" eaLnBrk="1" latinLnBrk="0" hangingPunct="1">
              <a:defRPr sz="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1F9F8-EAF5-D645-AF75-0522F1FAF6E8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B45CA377-7926-666A-A716-58E6953B918B}"/>
              </a:ext>
            </a:extLst>
          </p:cNvPr>
          <p:cNvSpPr txBox="1">
            <a:spLocks/>
          </p:cNvSpPr>
          <p:nvPr/>
        </p:nvSpPr>
        <p:spPr>
          <a:xfrm>
            <a:off x="597588" y="347868"/>
            <a:ext cx="3086100" cy="273815"/>
          </a:xfrm>
          <a:prstGeom prst="rect">
            <a:avLst/>
          </a:prstGeom>
        </p:spPr>
        <p:txBody>
          <a:bodyPr vert="horz" lIns="45899" tIns="22950" rIns="45899" bIns="22950" rtlCol="0" anchor="ctr"/>
          <a:lstStyle>
            <a:defPPr>
              <a:defRPr lang="ru-RU"/>
            </a:defPPr>
            <a:lvl1pPr marL="0" algn="l" defTabSz="914400" rtl="0" eaLnBrk="1" latinLnBrk="0" hangingPunct="1">
              <a:defRPr sz="1450" b="0" kern="1200">
                <a:solidFill>
                  <a:srgbClr val="808080"/>
                </a:solidFill>
                <a:latin typeface="Montserra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8" dirty="0">
                <a:latin typeface="IBM Plex Sans" panose="020B0503050203000203" pitchFamily="34" charset="0"/>
              </a:rPr>
              <a:t>ML-2024</a:t>
            </a:r>
            <a:br>
              <a:rPr lang="en-US" sz="728" dirty="0">
                <a:latin typeface="IBM Plex Sans" panose="020B0503050203000203" pitchFamily="34" charset="0"/>
              </a:rPr>
            </a:br>
            <a:r>
              <a:rPr lang="en-US" sz="728" dirty="0">
                <a:latin typeface="IBM Plex Sans" panose="020B0503050203000203" pitchFamily="34" charset="0"/>
              </a:rPr>
              <a:t>by Alexei Kornaev</a:t>
            </a:r>
            <a:endParaRPr lang="ru-RU" sz="728" dirty="0">
              <a:latin typeface="IBM Plex Sans" panose="020B0503050203000203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39F1624-20BE-58EC-1F71-1F4DA8A0495F}"/>
              </a:ext>
            </a:extLst>
          </p:cNvPr>
          <p:cNvSpPr txBox="1">
            <a:spLocks/>
          </p:cNvSpPr>
          <p:nvPr/>
        </p:nvSpPr>
        <p:spPr>
          <a:xfrm>
            <a:off x="597626" y="627649"/>
            <a:ext cx="7992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6857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Physics-informed machine learning: supervised training (diff. eqs. participation level: 0 %)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A7155-0101-0490-3133-C0B9FA08C470}"/>
              </a:ext>
            </a:extLst>
          </p:cNvPr>
          <p:cNvSpPr txBox="1"/>
          <p:nvPr/>
        </p:nvSpPr>
        <p:spPr>
          <a:xfrm>
            <a:off x="5137596" y="4602237"/>
            <a:ext cx="34626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N. </a:t>
            </a:r>
            <a:r>
              <a:rPr lang="en-US" sz="9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Thuerey</a:t>
            </a:r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et al. </a:t>
            </a:r>
            <a:r>
              <a:rPr lang="en-US" sz="9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Physics-based Deep Learning </a:t>
            </a:r>
            <a:r>
              <a:rPr lang="en-US" sz="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. WWW, 2021</a:t>
            </a:r>
            <a:endParaRPr lang="ru-RU" sz="900" dirty="0"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283590C-7188-F3A8-2E0B-41243428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66" y="1144248"/>
            <a:ext cx="3543300" cy="1400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C49C7-E176-A87C-2F07-E3628839B961}"/>
                  </a:ext>
                </a:extLst>
              </p:cNvPr>
              <p:cNvSpPr txBox="1"/>
              <p:nvPr/>
            </p:nvSpPr>
            <p:spPr>
              <a:xfrm>
                <a:off x="597588" y="1133732"/>
                <a:ext cx="3543300" cy="601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IBM Plex Sans" panose="020B0503050203000203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050" b="0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1050" dirty="0">
                    <a:latin typeface="IBM Plex Sans" panose="020B0503050203000203" pitchFamily="34" charset="0"/>
                  </a:rPr>
                  <a:t> pairs of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05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05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1050" dirty="0">
                    <a:latin typeface="IBM Plex Sans" panose="020B0503050203000203" pitchFamily="34" charset="0"/>
                  </a:rPr>
                  <a:t> .</a:t>
                </a:r>
              </a:p>
              <a:p>
                <a:r>
                  <a:rPr lang="en-US" sz="1050" dirty="0">
                    <a:latin typeface="IBM Plex Sans" panose="020B0503050203000203" pitchFamily="34" charset="0"/>
                  </a:rPr>
                  <a:t>In supervised learning we approximate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050" b="1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/>
                      <m:sup>
                        <m:r>
                          <a:rPr lang="en-US" sz="105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050" dirty="0">
                    <a:latin typeface="IBM Plex Sans" panose="020B0503050203000203" pitchFamily="34" charset="0"/>
                  </a:rPr>
                  <a:t> using function </a:t>
                </a:r>
                <a14:m>
                  <m:oMath xmlns:m="http://schemas.openxmlformats.org/officeDocument/2006/math">
                    <m:r>
                      <a:rPr lang="en-US" sz="1050" b="0" i="1" spc="-3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1050" i="1" spc="-3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050" b="0" i="1" spc="-3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105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050" b="1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50" i="1" spc="-3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50" i="1" spc="-3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sz="1050" b="1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1050" dirty="0"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050" dirty="0">
                    <a:latin typeface="IBM Plex Sans" panose="020B0503050203000203" pitchFamily="34" charset="0"/>
                  </a:rPr>
                  <a:t> by minimizing loss: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EC49C7-E176-A87C-2F07-E3628839B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8" y="1133732"/>
                <a:ext cx="3543300" cy="601447"/>
              </a:xfrm>
              <a:prstGeom prst="rect">
                <a:avLst/>
              </a:prstGeom>
              <a:blipFill>
                <a:blip r:embed="rId4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BB95058-8A8D-C2E7-6F65-765382DFE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0" y="3130913"/>
            <a:ext cx="6177276" cy="1462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46EAEB-0820-798E-B2D3-5BAE4F74361F}"/>
                  </a:ext>
                </a:extLst>
              </p:cNvPr>
              <p:cNvSpPr txBox="1"/>
              <p:nvPr/>
            </p:nvSpPr>
            <p:spPr>
              <a:xfrm>
                <a:off x="1842635" y="1950997"/>
                <a:ext cx="2298253" cy="265201"/>
              </a:xfrm>
              <a:prstGeom prst="rect">
                <a:avLst/>
              </a:prstGeom>
              <a:ln>
                <a:solidFill>
                  <a:srgbClr val="40BA2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0" spc="-30" dirty="0">
                    <a:cs typeface="Arial" panose="020B0604020202020204" pitchFamily="34" charset="0"/>
                  </a:rPr>
                  <a:t>arg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50" b="0" i="0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min</m:t>
                        </m:r>
                      </m:e>
                      <m:sub>
                        <m:r>
                          <a:rPr lang="en-US" sz="1050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050" b="0" i="1" spc="-3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050" b="0" i="1" spc="-3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i="1" spc="-3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050" i="1" spc="-3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spc="-3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1" i="1" spc="-3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050" i="1" spc="-3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050" i="1" spc="-3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  </m:t>
                                    </m:r>
                                    <m:r>
                                      <a:rPr lang="en-US" sz="1050" b="1" i="1" spc="-3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en-US" sz="1050" i="1" spc="-3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050" i="1" spc="-3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i="1" spc="-3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50" i="1" spc="-3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050" i="1" spc="-3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1050" b="0" i="1" spc="-3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050" dirty="0"/>
                  <a:t>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46EAEB-0820-798E-B2D3-5BAE4F74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635" y="1950997"/>
                <a:ext cx="2298253" cy="265201"/>
              </a:xfrm>
              <a:prstGeom prst="rect">
                <a:avLst/>
              </a:prstGeom>
              <a:blipFill>
                <a:blip r:embed="rId6"/>
                <a:stretch>
                  <a:fillRect t="-86957" b="-134783"/>
                </a:stretch>
              </a:blipFill>
              <a:ln>
                <a:solidFill>
                  <a:srgbClr val="40BA2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38E34E0-1978-DD0B-6487-539C75C34329}"/>
              </a:ext>
            </a:extLst>
          </p:cNvPr>
          <p:cNvSpPr txBox="1"/>
          <p:nvPr/>
        </p:nvSpPr>
        <p:spPr>
          <a:xfrm>
            <a:off x="1462654" y="6157358"/>
            <a:ext cx="2791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1100" dirty="0" err="1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ircraft</a:t>
            </a:r>
            <a:r>
              <a:rPr lang="ru-RU" sz="1100" dirty="0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dirty="0" err="1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wing</a:t>
            </a:r>
            <a:r>
              <a:rPr lang="ru-RU" sz="1100" dirty="0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100" dirty="0" err="1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sz="1100" dirty="0">
                <a:solidFill>
                  <a:srgbClr val="1152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problem</a:t>
            </a:r>
            <a:endParaRPr lang="ru-RU" sz="1100" dirty="0">
              <a:solidFill>
                <a:srgbClr val="1152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68703"/>
      </p:ext>
    </p:extLst>
  </p:cSld>
  <p:clrMapOvr>
    <a:masterClrMapping/>
  </p:clrMapOvr>
</p:sld>
</file>

<file path=ppt/theme/theme1.xml><?xml version="1.0" encoding="utf-8"?>
<a:theme xmlns:a="http://schemas.openxmlformats.org/drawingml/2006/main" name="Институт искусственного интеллекта">
  <a:themeElements>
    <a:clrScheme name="Пользовательские 1">
      <a:dk1>
        <a:srgbClr val="000000"/>
      </a:dk1>
      <a:lt1>
        <a:srgbClr val="40BA20"/>
      </a:lt1>
      <a:dk2>
        <a:srgbClr val="38B0F8"/>
      </a:dk2>
      <a:lt2>
        <a:srgbClr val="FFFFFF"/>
      </a:lt2>
      <a:accent1>
        <a:srgbClr val="0069A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36CB1995-C81F-3447-B4B4-8FF06F65E22F}" vid="{9EE96591-A24D-C74E-A6DC-C2B85A15E8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8388</TotalTime>
  <Words>2436</Words>
  <Application>Microsoft Office PowerPoint</Application>
  <PresentationFormat>Экран (16:9)</PresentationFormat>
  <Paragraphs>379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Cambria Math</vt:lpstr>
      <vt:lpstr>Times New Roman</vt:lpstr>
      <vt:lpstr>Montserrat</vt:lpstr>
      <vt:lpstr>Symbol</vt:lpstr>
      <vt:lpstr>Calibri</vt:lpstr>
      <vt:lpstr>IBM Plex Sans</vt:lpstr>
      <vt:lpstr>Институт искусственного интеллекта</vt:lpstr>
      <vt:lpstr>Machine Learning 2024 (ML-2024) Lecture 14. Physics-informed  neural networks </vt:lpstr>
      <vt:lpstr>Agenda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Agenda</vt:lpstr>
      <vt:lpstr>Презентация PowerPoint</vt:lpstr>
      <vt:lpstr>Презентация PowerPoint</vt:lpstr>
      <vt:lpstr>Презентация PowerPoint</vt:lpstr>
      <vt:lpstr>Презентация PowerPoint</vt:lpstr>
      <vt:lpstr>Agenda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Agenda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Alexey Kornaev</cp:lastModifiedBy>
  <cp:revision>119</cp:revision>
  <cp:lastPrinted>2023-01-13T14:30:55Z</cp:lastPrinted>
  <dcterms:created xsi:type="dcterms:W3CDTF">2023-01-13T07:53:40Z</dcterms:created>
  <dcterms:modified xsi:type="dcterms:W3CDTF">2024-11-23T20:42:42Z</dcterms:modified>
</cp:coreProperties>
</file>